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714" r:id="rId3"/>
  </p:sldMasterIdLst>
  <p:notesMasterIdLst>
    <p:notesMasterId r:id="rId65"/>
  </p:notesMasterIdLst>
  <p:sldIdLst>
    <p:sldId id="381" r:id="rId4"/>
    <p:sldId id="595" r:id="rId5"/>
    <p:sldId id="622" r:id="rId6"/>
    <p:sldId id="621" r:id="rId7"/>
    <p:sldId id="618" r:id="rId8"/>
    <p:sldId id="617" r:id="rId9"/>
    <p:sldId id="623" r:id="rId10"/>
    <p:sldId id="620" r:id="rId11"/>
    <p:sldId id="619" r:id="rId12"/>
    <p:sldId id="475" r:id="rId13"/>
    <p:sldId id="600" r:id="rId14"/>
    <p:sldId id="476" r:id="rId15"/>
    <p:sldId id="477" r:id="rId16"/>
    <p:sldId id="478" r:id="rId17"/>
    <p:sldId id="479" r:id="rId18"/>
    <p:sldId id="598" r:id="rId19"/>
    <p:sldId id="481" r:id="rId20"/>
    <p:sldId id="482" r:id="rId21"/>
    <p:sldId id="599" r:id="rId22"/>
    <p:sldId id="518" r:id="rId23"/>
    <p:sldId id="601" r:id="rId24"/>
    <p:sldId id="607" r:id="rId25"/>
    <p:sldId id="525" r:id="rId26"/>
    <p:sldId id="526" r:id="rId27"/>
    <p:sldId id="612" r:id="rId28"/>
    <p:sldId id="608" r:id="rId29"/>
    <p:sldId id="624" r:id="rId30"/>
    <p:sldId id="527" r:id="rId31"/>
    <p:sldId id="528" r:id="rId32"/>
    <p:sldId id="529" r:id="rId33"/>
    <p:sldId id="530" r:id="rId34"/>
    <p:sldId id="531" r:id="rId35"/>
    <p:sldId id="532" r:id="rId36"/>
    <p:sldId id="605" r:id="rId37"/>
    <p:sldId id="562" r:id="rId38"/>
    <p:sldId id="602" r:id="rId39"/>
    <p:sldId id="539" r:id="rId40"/>
    <p:sldId id="540" r:id="rId41"/>
    <p:sldId id="541" r:id="rId42"/>
    <p:sldId id="542" r:id="rId43"/>
    <p:sldId id="543" r:id="rId44"/>
    <p:sldId id="544" r:id="rId45"/>
    <p:sldId id="545" r:id="rId46"/>
    <p:sldId id="546" r:id="rId47"/>
    <p:sldId id="547" r:id="rId48"/>
    <p:sldId id="548" r:id="rId49"/>
    <p:sldId id="563" r:id="rId50"/>
    <p:sldId id="550" r:id="rId51"/>
    <p:sldId id="551" r:id="rId52"/>
    <p:sldId id="552" r:id="rId53"/>
    <p:sldId id="553" r:id="rId54"/>
    <p:sldId id="554" r:id="rId55"/>
    <p:sldId id="555" r:id="rId56"/>
    <p:sldId id="556" r:id="rId57"/>
    <p:sldId id="557" r:id="rId58"/>
    <p:sldId id="606" r:id="rId59"/>
    <p:sldId id="558" r:id="rId60"/>
    <p:sldId id="559" r:id="rId61"/>
    <p:sldId id="560" r:id="rId62"/>
    <p:sldId id="603" r:id="rId63"/>
    <p:sldId id="61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3" autoAdjust="0"/>
    <p:restoredTop sz="93409" autoAdjust="0"/>
  </p:normalViewPr>
  <p:slideViewPr>
    <p:cSldViewPr snapToGrid="0">
      <p:cViewPr varScale="1">
        <p:scale>
          <a:sx n="155" d="100"/>
          <a:sy n="155" d="100"/>
        </p:scale>
        <p:origin x="18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06C98-FC35-46CA-A6E3-F5345057F9F0}"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1FA64-B339-4C6C-88A5-CC64E3C4D1AB}" type="slidenum">
              <a:rPr lang="en-US" smtClean="0"/>
              <a:t>‹#›</a:t>
            </a:fld>
            <a:endParaRPr lang="en-US"/>
          </a:p>
        </p:txBody>
      </p:sp>
    </p:spTree>
    <p:extLst>
      <p:ext uri="{BB962C8B-B14F-4D97-AF65-F5344CB8AC3E}">
        <p14:creationId xmlns:p14="http://schemas.microsoft.com/office/powerpoint/2010/main" val="123685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5F5FA-22CD-D5A6-9B82-CCCE5626D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EAE106-BADA-CE55-A573-8E4AD888E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6B8982-DCB8-6554-7718-8EC950D4D0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B728881-2FEB-A8AD-BB18-4527D5A20EB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91FA64-B339-4C6C-88A5-CC64E3C4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81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1DCB9-37A6-1487-E83E-0346B7A848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09661D-9A4B-41C8-A9C8-6C078ED670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B1773-5B94-C44B-0CC5-93C4FB9BCD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D302F1-45D9-2DC7-FD2E-5D182DCFAB9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91FA64-B339-4C6C-88A5-CC64E3C4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56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F7AE5-F354-4CA2-A4A6-BEC857198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E3C3A9-B689-2573-FB3B-A69FE1A40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A06E35-C185-85B3-3EAB-A3127E2053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EC5C97-407B-3CCB-E080-397C29A5542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91FA64-B339-4C6C-88A5-CC64E3C4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953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68E07-3082-CFBE-8A6F-EDFF9920C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7E31B-BD57-9189-AE36-B43DA0508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3FD59A-6288-620C-68FF-77C239BB42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45E071-E0E6-6507-31A1-7F4B0EF3BB5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91FA64-B339-4C6C-88A5-CC64E3C4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859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EB53-1741-8444-C7D8-3823E2B1BE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C52C2-8745-A5A2-42A9-10C7F1B09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8CADEC-5867-5298-287A-4D65BCAE8E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F0C21C-EF36-AFDE-A44A-46BD6C7F8E1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91FA64-B339-4C6C-88A5-CC64E3C4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87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D1D21-4B8B-0ABF-6FD0-BE488F5BC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46CE0A-5254-675D-A223-E9B3424EB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D8C0D9-DAEB-CD2E-A276-8806BB1D6D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BDE80B3-CD5E-36B2-A314-5B16FB943D4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91FA64-B339-4C6C-88A5-CC64E3C4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885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1650F-A5D9-B33E-B6B7-01C7EBC39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10FB8-CF27-8DD6-D78E-EFF774A2B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84D14-65E2-4765-FD06-65441CEBBB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9DBAD4-F8EC-B3F2-8C5D-DFAE45153A3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91FA64-B339-4C6C-88A5-CC64E3C4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065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91FA64-B339-4C6C-88A5-CC64E3C4D1A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638547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91FA64-B339-4C6C-88A5-CC64E3C4D1A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38705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875148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9901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53849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17880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655287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02205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48262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928976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1667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49616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00099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99487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56266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664247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580980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1028454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545731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984455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1021464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457272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143128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643493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140923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5182137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817848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0245160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165168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3856476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9561098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053887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2687128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0311897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3875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631338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67061-03EE-4E2B-BC5F-2023E565848B}" type="datetimeFigureOut">
              <a:rPr lang="en-US" smtClean="0"/>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82551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67061-03EE-4E2B-BC5F-2023E565848B}" type="datetimeFigureOut">
              <a:rPr lang="en-US" smtClean="0"/>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32120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67061-03EE-4E2B-BC5F-2023E565848B}" type="datetimeFigureOut">
              <a:rPr lang="en-US" smtClean="0"/>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3548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4461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956929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67061-03EE-4E2B-BC5F-2023E565848B}" type="datetimeFigureOut">
              <a:rPr lang="en-US" smtClean="0"/>
              <a:t>9/4/2025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6226E-B7EA-4F15-B882-9F6BC0DDFC84}" type="slidenum">
              <a:rPr lang="en-US" smtClean="0"/>
              <a:t>‹#›</a:t>
            </a:fld>
            <a:endParaRPr lang="en-US"/>
          </a:p>
        </p:txBody>
      </p:sp>
    </p:spTree>
    <p:extLst>
      <p:ext uri="{BB962C8B-B14F-4D97-AF65-F5344CB8AC3E}">
        <p14:creationId xmlns:p14="http://schemas.microsoft.com/office/powerpoint/2010/main" val="1778589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3808727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649234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30.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0.xml"/><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5069" y="863507"/>
            <a:ext cx="9755187" cy="2766528"/>
          </a:xfrm>
        </p:spPr>
        <p:txBody>
          <a:bodyPr>
            <a:normAutofit/>
          </a:bodyPr>
          <a:lstStyle/>
          <a:p>
            <a:r>
              <a:rPr lang="en-US" u="sng" dirty="0"/>
              <a:t>C.8</a:t>
            </a:r>
            <a:r>
              <a:rPr lang="en-US" dirty="0"/>
              <a:t> </a:t>
            </a:r>
            <a:r>
              <a:rPr lang="en-US" dirty="0" err="1"/>
              <a:t>Dezasamblare</a:t>
            </a:r>
            <a:r>
              <a:rPr lang="en-US" dirty="0"/>
              <a:t> </a:t>
            </a:r>
            <a:r>
              <a:rPr lang="en-US" dirty="0" err="1"/>
              <a:t>și</a:t>
            </a:r>
            <a:r>
              <a:rPr lang="en-US" dirty="0"/>
              <a:t> Patching cu X96dbg</a:t>
            </a:r>
          </a:p>
        </p:txBody>
      </p:sp>
      <p:sp>
        <p:nvSpPr>
          <p:cNvPr id="3" name="Subtitle 2"/>
          <p:cNvSpPr>
            <a:spLocks noGrp="1"/>
          </p:cNvSpPr>
          <p:nvPr>
            <p:ph type="subTitle" idx="1"/>
          </p:nvPr>
        </p:nvSpPr>
        <p:spPr/>
        <p:txBody>
          <a:bodyPr/>
          <a:lstStyle/>
          <a:p>
            <a:r>
              <a:rPr lang="en-US"/>
              <a:t>Paul A. Gagniuc</a:t>
            </a:r>
          </a:p>
        </p:txBody>
      </p:sp>
      <p:sp>
        <p:nvSpPr>
          <p:cNvPr id="4" name="Rectangle 3"/>
          <p:cNvSpPr/>
          <p:nvPr/>
        </p:nvSpPr>
        <p:spPr>
          <a:xfrm rot="21419859">
            <a:off x="7300616" y="4413841"/>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469533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8271" y="1070429"/>
            <a:ext cx="9755187" cy="2766528"/>
          </a:xfrm>
        </p:spPr>
        <p:txBody>
          <a:bodyPr>
            <a:normAutofit fontScale="90000"/>
          </a:bodyPr>
          <a:lstStyle/>
          <a:p>
            <a:r>
              <a:rPr lang="en-US" u="sng" dirty="0"/>
              <a:t>C.8.1</a:t>
            </a:r>
            <a:br>
              <a:rPr lang="en-US" dirty="0"/>
            </a:br>
            <a:r>
              <a:rPr lang="en-US" dirty="0" err="1"/>
              <a:t>Identificarea</a:t>
            </a:r>
            <a:r>
              <a:rPr lang="en-US" dirty="0"/>
              <a:t> </a:t>
            </a:r>
            <a:r>
              <a:rPr lang="en-US" dirty="0" err="1"/>
              <a:t>parolelor</a:t>
            </a:r>
            <a:r>
              <a:rPr lang="en-US" dirty="0"/>
              <a:t> </a:t>
            </a:r>
            <a:r>
              <a:rPr lang="en-US" dirty="0" err="1"/>
              <a:t>ascunse</a:t>
            </a:r>
            <a:r>
              <a:rPr lang="en-US" dirty="0"/>
              <a:t> in </a:t>
            </a:r>
            <a:r>
              <a:rPr lang="en-US" dirty="0" err="1"/>
              <a:t>executabile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560014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Aplicație protejată prin parolă</a:t>
            </a:r>
            <a:br>
              <a:rPr lang="en-US"/>
            </a:br>
            <a:r>
              <a:rPr lang="it-IT" sz="1800"/>
              <a:t>Ce vedem când executăm fișierul și cum funcționează?</a:t>
            </a:r>
            <a:endParaRPr lang="en-US" sz="1800"/>
          </a:p>
        </p:txBody>
      </p:sp>
      <p:pic>
        <p:nvPicPr>
          <p:cNvPr id="3" name="Picture 2"/>
          <p:cNvPicPr>
            <a:picLocks noChangeAspect="1"/>
          </p:cNvPicPr>
          <p:nvPr/>
        </p:nvPicPr>
        <p:blipFill>
          <a:blip r:embed="rId2"/>
          <a:stretch>
            <a:fillRect/>
          </a:stretch>
        </p:blipFill>
        <p:spPr>
          <a:xfrm>
            <a:off x="827003" y="2315102"/>
            <a:ext cx="2694674" cy="1907658"/>
          </a:xfrm>
          <a:prstGeom prst="rect">
            <a:avLst/>
          </a:prstGeom>
        </p:spPr>
      </p:pic>
      <p:pic>
        <p:nvPicPr>
          <p:cNvPr id="4" name="Picture 3"/>
          <p:cNvPicPr>
            <a:picLocks noChangeAspect="1"/>
          </p:cNvPicPr>
          <p:nvPr/>
        </p:nvPicPr>
        <p:blipFill>
          <a:blip r:embed="rId3"/>
          <a:stretch>
            <a:fillRect/>
          </a:stretch>
        </p:blipFill>
        <p:spPr>
          <a:xfrm>
            <a:off x="3645181" y="2315103"/>
            <a:ext cx="3302045" cy="1907658"/>
          </a:xfrm>
          <a:prstGeom prst="rect">
            <a:avLst/>
          </a:prstGeom>
        </p:spPr>
      </p:pic>
      <p:pic>
        <p:nvPicPr>
          <p:cNvPr id="7" name="Picture 6"/>
          <p:cNvPicPr>
            <a:picLocks noChangeAspect="1"/>
          </p:cNvPicPr>
          <p:nvPr/>
        </p:nvPicPr>
        <p:blipFill>
          <a:blip r:embed="rId4"/>
          <a:stretch>
            <a:fillRect/>
          </a:stretch>
        </p:blipFill>
        <p:spPr>
          <a:xfrm>
            <a:off x="827003" y="4366434"/>
            <a:ext cx="2694674" cy="1907658"/>
          </a:xfrm>
          <a:prstGeom prst="rect">
            <a:avLst/>
          </a:prstGeom>
        </p:spPr>
      </p:pic>
      <p:pic>
        <p:nvPicPr>
          <p:cNvPr id="8" name="Picture 7"/>
          <p:cNvPicPr>
            <a:picLocks noChangeAspect="1"/>
          </p:cNvPicPr>
          <p:nvPr/>
        </p:nvPicPr>
        <p:blipFill>
          <a:blip r:embed="rId5"/>
          <a:stretch>
            <a:fillRect/>
          </a:stretch>
        </p:blipFill>
        <p:spPr>
          <a:xfrm>
            <a:off x="4373438" y="4796668"/>
            <a:ext cx="1895475" cy="1219200"/>
          </a:xfrm>
          <a:prstGeom prst="rect">
            <a:avLst/>
          </a:prstGeom>
        </p:spPr>
      </p:pic>
      <p:sp>
        <p:nvSpPr>
          <p:cNvPr id="9" name="Rectangle 8"/>
          <p:cNvSpPr/>
          <p:nvPr/>
        </p:nvSpPr>
        <p:spPr>
          <a:xfrm>
            <a:off x="7565642" y="3015420"/>
            <a:ext cx="3890706" cy="2562240"/>
          </a:xfrm>
          <a:prstGeom prst="rect">
            <a:avLst/>
          </a:prstGeom>
        </p:spPr>
        <p:txBody>
          <a:bodyPr wrap="square">
            <a:spAutoFit/>
          </a:bodyPr>
          <a:lstStyle/>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Private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secret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String</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Private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Sub</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Buton_Click</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InputParola.Text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secret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Then</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MsgBox</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"Parola corecta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Else</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MsgBox</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"Parola Incorecta ! Mai incearca"</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End</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If</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End</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Sub</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Private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Sub</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Form_Load</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secret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"atm2024"</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End</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Sub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Flowchart: Process 11"/>
          <p:cNvSpPr/>
          <p:nvPr/>
        </p:nvSpPr>
        <p:spPr>
          <a:xfrm>
            <a:off x="7247238" y="2360140"/>
            <a:ext cx="4244546" cy="3913951"/>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grpSp>
        <p:nvGrpSpPr>
          <p:cNvPr id="13" name="Group 12"/>
          <p:cNvGrpSpPr/>
          <p:nvPr/>
        </p:nvGrpSpPr>
        <p:grpSpPr>
          <a:xfrm>
            <a:off x="526991" y="3121012"/>
            <a:ext cx="463958" cy="587515"/>
            <a:chOff x="10947211" y="1963464"/>
            <a:chExt cx="463958" cy="587515"/>
          </a:xfrm>
        </p:grpSpPr>
        <p:sp>
          <p:nvSpPr>
            <p:cNvPr id="14" name="Right Arrow 1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5" name="Oval 1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6" name="Group 15"/>
          <p:cNvGrpSpPr/>
          <p:nvPr/>
        </p:nvGrpSpPr>
        <p:grpSpPr>
          <a:xfrm>
            <a:off x="7341794" y="5590232"/>
            <a:ext cx="463958" cy="587515"/>
            <a:chOff x="10947211" y="1963464"/>
            <a:chExt cx="463958" cy="587515"/>
          </a:xfrm>
        </p:grpSpPr>
        <p:sp>
          <p:nvSpPr>
            <p:cNvPr id="17" name="Right Arrow 1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pic>
        <p:nvPicPr>
          <p:cNvPr id="10" name="Picture 9"/>
          <p:cNvPicPr>
            <a:picLocks noChangeAspect="1"/>
          </p:cNvPicPr>
          <p:nvPr/>
        </p:nvPicPr>
        <p:blipFill>
          <a:blip r:embed="rId6"/>
          <a:stretch>
            <a:fillRect/>
          </a:stretch>
        </p:blipFill>
        <p:spPr>
          <a:xfrm>
            <a:off x="10725665" y="562511"/>
            <a:ext cx="1068859" cy="1322488"/>
          </a:xfrm>
          <a:prstGeom prst="rect">
            <a:avLst/>
          </a:prstGeom>
        </p:spPr>
      </p:pic>
      <p:grpSp>
        <p:nvGrpSpPr>
          <p:cNvPr id="21" name="Group 20"/>
          <p:cNvGrpSpPr/>
          <p:nvPr/>
        </p:nvGrpSpPr>
        <p:grpSpPr>
          <a:xfrm>
            <a:off x="10585995" y="1675763"/>
            <a:ext cx="463958" cy="587515"/>
            <a:chOff x="10947211" y="1963464"/>
            <a:chExt cx="463958" cy="587515"/>
          </a:xfrm>
        </p:grpSpPr>
        <p:sp>
          <p:nvSpPr>
            <p:cNvPr id="22" name="Right Arrow 21"/>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Oval 22"/>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24" name="Group 23"/>
          <p:cNvGrpSpPr/>
          <p:nvPr/>
        </p:nvGrpSpPr>
        <p:grpSpPr>
          <a:xfrm>
            <a:off x="1215455" y="5722110"/>
            <a:ext cx="463958" cy="587515"/>
            <a:chOff x="10947211" y="1963464"/>
            <a:chExt cx="463958" cy="587515"/>
          </a:xfrm>
        </p:grpSpPr>
        <p:sp>
          <p:nvSpPr>
            <p:cNvPr id="25" name="Right Arrow 2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6" name="Oval 2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7" name="Group 26"/>
          <p:cNvGrpSpPr/>
          <p:nvPr/>
        </p:nvGrpSpPr>
        <p:grpSpPr>
          <a:xfrm>
            <a:off x="5061491" y="5739724"/>
            <a:ext cx="463958" cy="587515"/>
            <a:chOff x="10947211" y="1963464"/>
            <a:chExt cx="463958" cy="587515"/>
          </a:xfrm>
        </p:grpSpPr>
        <p:sp>
          <p:nvSpPr>
            <p:cNvPr id="28" name="Right Arrow 2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9" name="Oval 2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30" name="Group 29"/>
          <p:cNvGrpSpPr/>
          <p:nvPr/>
        </p:nvGrpSpPr>
        <p:grpSpPr>
          <a:xfrm>
            <a:off x="4757120" y="2427905"/>
            <a:ext cx="463958" cy="587515"/>
            <a:chOff x="10947211" y="1963464"/>
            <a:chExt cx="463958" cy="587515"/>
          </a:xfrm>
        </p:grpSpPr>
        <p:sp>
          <p:nvSpPr>
            <p:cNvPr id="31" name="Right Arrow 3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2" name="Oval 3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sp>
        <p:nvSpPr>
          <p:cNvPr id="19" name="Rectangle 18"/>
          <p:cNvSpPr/>
          <p:nvPr/>
        </p:nvSpPr>
        <p:spPr>
          <a:xfrm>
            <a:off x="764203" y="2001857"/>
            <a:ext cx="4881721" cy="307777"/>
          </a:xfrm>
          <a:prstGeom prst="rect">
            <a:avLst/>
          </a:prstGeom>
        </p:spPr>
        <p:txBody>
          <a:bodyPr wrap="none">
            <a:spAutoFit/>
          </a:bodyPr>
          <a:lstStyle/>
          <a:p>
            <a:r>
              <a:rPr lang="en-US" sz="1400">
                <a:solidFill>
                  <a:schemeClr val="tx1">
                    <a:lumMod val="50000"/>
                    <a:lumOff val="50000"/>
                  </a:schemeClr>
                </a:solidFill>
              </a:rPr>
              <a:t>Visual Basic 6.0 este RAD, adică Rapid Application Development)</a:t>
            </a:r>
          </a:p>
        </p:txBody>
      </p:sp>
      <p:sp>
        <p:nvSpPr>
          <p:cNvPr id="33" name="Rectangle 32"/>
          <p:cNvSpPr/>
          <p:nvPr/>
        </p:nvSpPr>
        <p:spPr>
          <a:xfrm>
            <a:off x="3794999" y="4356220"/>
            <a:ext cx="3122843" cy="307777"/>
          </a:xfrm>
          <a:prstGeom prst="rect">
            <a:avLst/>
          </a:prstGeom>
        </p:spPr>
        <p:txBody>
          <a:bodyPr wrap="none">
            <a:spAutoFit/>
          </a:bodyPr>
          <a:lstStyle/>
          <a:p>
            <a:r>
              <a:rPr lang="en-US" sz="1400">
                <a:solidFill>
                  <a:schemeClr val="tx1">
                    <a:lumMod val="50000"/>
                    <a:lumOff val="50000"/>
                  </a:schemeClr>
                </a:solidFill>
              </a:rPr>
              <a:t>Ce se află în spatele aplicației compilate?</a:t>
            </a:r>
          </a:p>
        </p:txBody>
      </p:sp>
      <p:sp>
        <p:nvSpPr>
          <p:cNvPr id="34" name="Rectangle 33"/>
          <p:cNvSpPr/>
          <p:nvPr/>
        </p:nvSpPr>
        <p:spPr>
          <a:xfrm>
            <a:off x="7549944" y="2550805"/>
            <a:ext cx="1654107" cy="307777"/>
          </a:xfrm>
          <a:prstGeom prst="rect">
            <a:avLst/>
          </a:prstGeom>
        </p:spPr>
        <p:txBody>
          <a:bodyPr wrap="none">
            <a:spAutoFit/>
          </a:bodyPr>
          <a:lstStyle/>
          <a:p>
            <a:r>
              <a:rPr lang="en-US" sz="1400">
                <a:solidFill>
                  <a:schemeClr val="tx1">
                    <a:lumMod val="50000"/>
                    <a:lumOff val="50000"/>
                  </a:schemeClr>
                </a:solidFill>
              </a:rPr>
              <a:t>Sursa executabilului:</a:t>
            </a:r>
          </a:p>
        </p:txBody>
      </p:sp>
      <p:sp>
        <p:nvSpPr>
          <p:cNvPr id="36" name="Rectangle 35"/>
          <p:cNvSpPr/>
          <p:nvPr/>
        </p:nvSpPr>
        <p:spPr>
          <a:xfrm>
            <a:off x="7549944" y="2914184"/>
            <a:ext cx="37101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279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Process 21"/>
          <p:cNvSpPr/>
          <p:nvPr/>
        </p:nvSpPr>
        <p:spPr>
          <a:xfrm>
            <a:off x="156742" y="90457"/>
            <a:ext cx="11943399" cy="664854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6" name="Picture 5">
            <a:extLst>
              <a:ext uri="{FF2B5EF4-FFF2-40B4-BE49-F238E27FC236}">
                <a16:creationId xmlns:a16="http://schemas.microsoft.com/office/drawing/2014/main" id="{C96BA24E-F90D-4832-946B-5D394F13877D}"/>
              </a:ext>
            </a:extLst>
          </p:cNvPr>
          <p:cNvPicPr>
            <a:picLocks noChangeAspect="1"/>
          </p:cNvPicPr>
          <p:nvPr/>
        </p:nvPicPr>
        <p:blipFill>
          <a:blip r:embed="rId3"/>
          <a:stretch>
            <a:fillRect/>
          </a:stretch>
        </p:blipFill>
        <p:spPr>
          <a:xfrm>
            <a:off x="271849" y="431642"/>
            <a:ext cx="5718967" cy="6053994"/>
          </a:xfrm>
          <a:prstGeom prst="rect">
            <a:avLst/>
          </a:prstGeom>
        </p:spPr>
      </p:pic>
      <p:pic>
        <p:nvPicPr>
          <p:cNvPr id="21" name="Picture 20">
            <a:extLst>
              <a:ext uri="{FF2B5EF4-FFF2-40B4-BE49-F238E27FC236}">
                <a16:creationId xmlns:a16="http://schemas.microsoft.com/office/drawing/2014/main" id="{7499C32B-37AD-4938-9644-2DA28D1F95DF}"/>
              </a:ext>
            </a:extLst>
          </p:cNvPr>
          <p:cNvPicPr>
            <a:picLocks noChangeAspect="1"/>
          </p:cNvPicPr>
          <p:nvPr/>
        </p:nvPicPr>
        <p:blipFill>
          <a:blip r:embed="rId4"/>
          <a:stretch>
            <a:fillRect/>
          </a:stretch>
        </p:blipFill>
        <p:spPr>
          <a:xfrm>
            <a:off x="6252519" y="428714"/>
            <a:ext cx="5721733" cy="6056922"/>
          </a:xfrm>
          <a:prstGeom prst="rect">
            <a:avLst/>
          </a:prstGeom>
        </p:spPr>
      </p:pic>
      <p:grpSp>
        <p:nvGrpSpPr>
          <p:cNvPr id="5" name="Group 4"/>
          <p:cNvGrpSpPr/>
          <p:nvPr/>
        </p:nvGrpSpPr>
        <p:grpSpPr>
          <a:xfrm>
            <a:off x="8142393" y="1107248"/>
            <a:ext cx="463958" cy="587515"/>
            <a:chOff x="10947211" y="1963464"/>
            <a:chExt cx="463958" cy="587515"/>
          </a:xfrm>
        </p:grpSpPr>
        <p:sp>
          <p:nvSpPr>
            <p:cNvPr id="7" name="Right Arrow 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8" name="Oval 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9" name="Group 8"/>
          <p:cNvGrpSpPr/>
          <p:nvPr/>
        </p:nvGrpSpPr>
        <p:grpSpPr>
          <a:xfrm>
            <a:off x="10193615" y="4648945"/>
            <a:ext cx="463958" cy="587515"/>
            <a:chOff x="10947211" y="1963464"/>
            <a:chExt cx="463958" cy="587515"/>
          </a:xfrm>
        </p:grpSpPr>
        <p:sp>
          <p:nvSpPr>
            <p:cNvPr id="10" name="Right Arrow 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2" name="Group 11"/>
          <p:cNvGrpSpPr/>
          <p:nvPr/>
        </p:nvGrpSpPr>
        <p:grpSpPr>
          <a:xfrm>
            <a:off x="7939099" y="4960316"/>
            <a:ext cx="463958" cy="587515"/>
            <a:chOff x="10947211" y="1963464"/>
            <a:chExt cx="463958" cy="587515"/>
          </a:xfrm>
        </p:grpSpPr>
        <p:sp>
          <p:nvSpPr>
            <p:cNvPr id="13" name="Right Arrow 1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5" name="Group 14"/>
          <p:cNvGrpSpPr/>
          <p:nvPr/>
        </p:nvGrpSpPr>
        <p:grpSpPr>
          <a:xfrm>
            <a:off x="9217431" y="5271687"/>
            <a:ext cx="463958" cy="587515"/>
            <a:chOff x="10947211" y="1963464"/>
            <a:chExt cx="463958" cy="587515"/>
          </a:xfrm>
        </p:grpSpPr>
        <p:sp>
          <p:nvSpPr>
            <p:cNvPr id="16" name="Right Arrow 15"/>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18" name="Group 17"/>
          <p:cNvGrpSpPr/>
          <p:nvPr/>
        </p:nvGrpSpPr>
        <p:grpSpPr>
          <a:xfrm>
            <a:off x="1351379" y="1107248"/>
            <a:ext cx="463958" cy="587515"/>
            <a:chOff x="10947211" y="1963464"/>
            <a:chExt cx="463958" cy="587515"/>
          </a:xfrm>
        </p:grpSpPr>
        <p:sp>
          <p:nvSpPr>
            <p:cNvPr id="19" name="Right Arrow 18"/>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0</a:t>
              </a:r>
            </a:p>
          </p:txBody>
        </p:sp>
      </p:grpSp>
      <p:sp>
        <p:nvSpPr>
          <p:cNvPr id="23" name="Rectangle 22"/>
          <p:cNvSpPr/>
          <p:nvPr/>
        </p:nvSpPr>
        <p:spPr>
          <a:xfrm>
            <a:off x="6181853" y="120235"/>
            <a:ext cx="2442656" cy="338554"/>
          </a:xfrm>
          <a:prstGeom prst="rect">
            <a:avLst/>
          </a:prstGeom>
        </p:spPr>
        <p:txBody>
          <a:bodyPr wrap="none">
            <a:spAutoFit/>
          </a:bodyPr>
          <a:lstStyle/>
          <a:p>
            <a:r>
              <a:rPr lang="it-IT" sz="1600">
                <a:solidFill>
                  <a:schemeClr val="tx1">
                    <a:lumMod val="50000"/>
                    <a:lumOff val="50000"/>
                  </a:schemeClr>
                </a:solidFill>
              </a:rPr>
              <a:t>Căutăm șiruri în executabil:</a:t>
            </a:r>
            <a:endParaRPr lang="en-US" sz="1600">
              <a:solidFill>
                <a:schemeClr val="tx1">
                  <a:lumMod val="50000"/>
                  <a:lumOff val="50000"/>
                </a:schemeClr>
              </a:solidFill>
            </a:endParaRPr>
          </a:p>
        </p:txBody>
      </p:sp>
      <p:sp>
        <p:nvSpPr>
          <p:cNvPr id="24" name="Rectangle 23"/>
          <p:cNvSpPr/>
          <p:nvPr/>
        </p:nvSpPr>
        <p:spPr>
          <a:xfrm>
            <a:off x="261635" y="120235"/>
            <a:ext cx="5231945" cy="338554"/>
          </a:xfrm>
          <a:prstGeom prst="rect">
            <a:avLst/>
          </a:prstGeom>
        </p:spPr>
        <p:txBody>
          <a:bodyPr wrap="none">
            <a:spAutoFit/>
          </a:bodyPr>
          <a:lstStyle/>
          <a:p>
            <a:r>
              <a:rPr lang="en-US" sz="1600">
                <a:solidFill>
                  <a:schemeClr val="tx1">
                    <a:lumMod val="50000"/>
                    <a:lumOff val="50000"/>
                  </a:schemeClr>
                </a:solidFill>
              </a:rPr>
              <a:t>X32dbg ne setează punctul de intrare inițial (nu cel din </a:t>
            </a:r>
            <a:r>
              <a:rPr lang="en-US" sz="1600" b="1">
                <a:solidFill>
                  <a:schemeClr val="tx1">
                    <a:lumMod val="50000"/>
                    <a:lumOff val="50000"/>
                  </a:schemeClr>
                </a:solidFill>
              </a:rPr>
              <a:t>.text</a:t>
            </a:r>
            <a:r>
              <a:rPr lang="en-US" sz="1600">
                <a:solidFill>
                  <a:schemeClr val="tx1">
                    <a:lumMod val="50000"/>
                    <a:lumOff val="50000"/>
                  </a:schemeClr>
                </a:solidFill>
              </a:rPr>
              <a:t>):</a:t>
            </a:r>
            <a:endParaRPr lang="en-US" sz="1600" b="1">
              <a:solidFill>
                <a:schemeClr val="tx1">
                  <a:lumMod val="50000"/>
                  <a:lumOff val="50000"/>
                </a:schemeClr>
              </a:solidFill>
            </a:endParaRPr>
          </a:p>
        </p:txBody>
      </p:sp>
    </p:spTree>
    <p:extLst>
      <p:ext uri="{BB962C8B-B14F-4D97-AF65-F5344CB8AC3E}">
        <p14:creationId xmlns:p14="http://schemas.microsoft.com/office/powerpoint/2010/main" val="3497231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200415" y="150312"/>
            <a:ext cx="11780729"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14" name="Picture 13">
            <a:extLst>
              <a:ext uri="{FF2B5EF4-FFF2-40B4-BE49-F238E27FC236}">
                <a16:creationId xmlns:a16="http://schemas.microsoft.com/office/drawing/2014/main" id="{65756AE2-2E4F-4DF6-B88A-2B0A3F4B9681}"/>
              </a:ext>
            </a:extLst>
          </p:cNvPr>
          <p:cNvPicPr>
            <a:picLocks noChangeAspect="1"/>
          </p:cNvPicPr>
          <p:nvPr/>
        </p:nvPicPr>
        <p:blipFill>
          <a:blip r:embed="rId2"/>
          <a:stretch>
            <a:fillRect/>
          </a:stretch>
        </p:blipFill>
        <p:spPr>
          <a:xfrm>
            <a:off x="6494745" y="634069"/>
            <a:ext cx="5332547" cy="5644937"/>
          </a:xfrm>
          <a:prstGeom prst="rect">
            <a:avLst/>
          </a:prstGeom>
        </p:spPr>
      </p:pic>
      <p:pic>
        <p:nvPicPr>
          <p:cNvPr id="16" name="Picture 15">
            <a:extLst>
              <a:ext uri="{FF2B5EF4-FFF2-40B4-BE49-F238E27FC236}">
                <a16:creationId xmlns:a16="http://schemas.microsoft.com/office/drawing/2014/main" id="{B448B975-A22E-44A9-81A6-D813C106FEB0}"/>
              </a:ext>
            </a:extLst>
          </p:cNvPr>
          <p:cNvPicPr>
            <a:picLocks noChangeAspect="1"/>
          </p:cNvPicPr>
          <p:nvPr/>
        </p:nvPicPr>
        <p:blipFill>
          <a:blip r:embed="rId3"/>
          <a:stretch>
            <a:fillRect/>
          </a:stretch>
        </p:blipFill>
        <p:spPr>
          <a:xfrm>
            <a:off x="413951" y="634069"/>
            <a:ext cx="5902799" cy="1368947"/>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grpSp>
        <p:nvGrpSpPr>
          <p:cNvPr id="6" name="Group 5"/>
          <p:cNvGrpSpPr/>
          <p:nvPr/>
        </p:nvGrpSpPr>
        <p:grpSpPr>
          <a:xfrm>
            <a:off x="3208499" y="1511405"/>
            <a:ext cx="463958" cy="587515"/>
            <a:chOff x="10947211" y="1963464"/>
            <a:chExt cx="463958" cy="587515"/>
          </a:xfrm>
        </p:grpSpPr>
        <p:sp>
          <p:nvSpPr>
            <p:cNvPr id="7" name="Right Arrow 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8" name="Oval 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0" name="Group 9"/>
          <p:cNvGrpSpPr/>
          <p:nvPr/>
        </p:nvGrpSpPr>
        <p:grpSpPr>
          <a:xfrm>
            <a:off x="8744376" y="1314494"/>
            <a:ext cx="463958" cy="587515"/>
            <a:chOff x="10947211" y="1963464"/>
            <a:chExt cx="463958" cy="587515"/>
          </a:xfrm>
        </p:grpSpPr>
        <p:sp>
          <p:nvSpPr>
            <p:cNvPr id="11" name="Right Arrow 1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pic>
        <p:nvPicPr>
          <p:cNvPr id="17" name="Picture 16">
            <a:extLst>
              <a:ext uri="{FF2B5EF4-FFF2-40B4-BE49-F238E27FC236}">
                <a16:creationId xmlns:a16="http://schemas.microsoft.com/office/drawing/2014/main" id="{A0E46A45-9DD9-4FDA-8220-4A78C9DB58F7}"/>
              </a:ext>
            </a:extLst>
          </p:cNvPr>
          <p:cNvPicPr>
            <a:picLocks noChangeAspect="1"/>
          </p:cNvPicPr>
          <p:nvPr/>
        </p:nvPicPr>
        <p:blipFill>
          <a:blip r:embed="rId4"/>
          <a:stretch>
            <a:fillRect/>
          </a:stretch>
        </p:blipFill>
        <p:spPr>
          <a:xfrm>
            <a:off x="2211858" y="2984150"/>
            <a:ext cx="2143221" cy="1521523"/>
          </a:xfrm>
          <a:prstGeom prst="rect">
            <a:avLst/>
          </a:prstGeom>
        </p:spPr>
      </p:pic>
      <p:grpSp>
        <p:nvGrpSpPr>
          <p:cNvPr id="18" name="Group 17"/>
          <p:cNvGrpSpPr/>
          <p:nvPr/>
        </p:nvGrpSpPr>
        <p:grpSpPr>
          <a:xfrm>
            <a:off x="2415656" y="4165876"/>
            <a:ext cx="463958" cy="587515"/>
            <a:chOff x="10947211" y="1963464"/>
            <a:chExt cx="463958" cy="587515"/>
          </a:xfrm>
        </p:grpSpPr>
        <p:sp>
          <p:nvSpPr>
            <p:cNvPr id="19" name="Right Arrow 18"/>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
        <p:nvSpPr>
          <p:cNvPr id="2" name="Rectangle 1"/>
          <p:cNvSpPr/>
          <p:nvPr/>
        </p:nvSpPr>
        <p:spPr>
          <a:xfrm>
            <a:off x="1247711" y="5200110"/>
            <a:ext cx="4534693" cy="738664"/>
          </a:xfrm>
          <a:prstGeom prst="rect">
            <a:avLst/>
          </a:prstGeom>
        </p:spPr>
        <p:txBody>
          <a:bodyPr wrap="square">
            <a:spAutoFit/>
          </a:bodyPr>
          <a:lstStyle/>
          <a:p>
            <a:r>
              <a:rPr lang="en-US" sz="1400">
                <a:solidFill>
                  <a:schemeClr val="tx1">
                    <a:lumMod val="50000"/>
                    <a:lumOff val="50000"/>
                  </a:schemeClr>
                </a:solidFill>
              </a:rPr>
              <a:t>Putem verifica direct string-urile pe care le găsim. Parola este ușor de găsit atâta timp cât este în text clar. </a:t>
            </a:r>
            <a:r>
              <a:rPr lang="pt-BR" sz="1400">
                <a:solidFill>
                  <a:schemeClr val="tx1">
                    <a:lumMod val="50000"/>
                    <a:lumOff val="50000"/>
                  </a:schemeClr>
                </a:solidFill>
              </a:rPr>
              <a:t>Întrebarea este: Cum putem schimba parola din fisierul executabil?</a:t>
            </a:r>
            <a:endParaRPr lang="en-US" sz="1400"/>
          </a:p>
        </p:txBody>
      </p:sp>
      <p:sp>
        <p:nvSpPr>
          <p:cNvPr id="22" name="Rectangle 21"/>
          <p:cNvSpPr/>
          <p:nvPr/>
        </p:nvSpPr>
        <p:spPr>
          <a:xfrm>
            <a:off x="340358" y="256189"/>
            <a:ext cx="5747535" cy="338554"/>
          </a:xfrm>
          <a:prstGeom prst="rect">
            <a:avLst/>
          </a:prstGeom>
        </p:spPr>
        <p:txBody>
          <a:bodyPr wrap="none">
            <a:spAutoFit/>
          </a:bodyPr>
          <a:lstStyle/>
          <a:p>
            <a:r>
              <a:rPr lang="en-US" sz="1600">
                <a:solidFill>
                  <a:schemeClr val="tx1">
                    <a:lumMod val="50000"/>
                    <a:lumOff val="50000"/>
                  </a:schemeClr>
                </a:solidFill>
              </a:rPr>
              <a:t>Prin forța brută putem testa toate șirurile, dar unele sunt evidente:</a:t>
            </a:r>
            <a:endParaRPr lang="en-US" sz="1600" b="1">
              <a:solidFill>
                <a:schemeClr val="tx1">
                  <a:lumMod val="50000"/>
                  <a:lumOff val="50000"/>
                </a:schemeClr>
              </a:solidFill>
            </a:endParaRPr>
          </a:p>
        </p:txBody>
      </p:sp>
      <p:sp>
        <p:nvSpPr>
          <p:cNvPr id="24" name="Rounded Rectangular Callout 23"/>
          <p:cNvSpPr/>
          <p:nvPr/>
        </p:nvSpPr>
        <p:spPr>
          <a:xfrm>
            <a:off x="3746545" y="2201945"/>
            <a:ext cx="2570205" cy="651074"/>
          </a:xfrm>
          <a:prstGeom prst="wedgeRoundRectCallout">
            <a:avLst>
              <a:gd name="adj1" fmla="val -21745"/>
              <a:gd name="adj2" fmla="val -14744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Facem </a:t>
            </a:r>
            <a:r>
              <a:rPr lang="en-US" sz="1100" dirty="0" err="1"/>
              <a:t>dublu</a:t>
            </a:r>
            <a:r>
              <a:rPr lang="en-US" sz="1100" dirty="0"/>
              <a:t> </a:t>
            </a:r>
            <a:r>
              <a:rPr lang="en-US" sz="1100" dirty="0" err="1"/>
              <a:t>clic</a:t>
            </a:r>
            <a:r>
              <a:rPr lang="en-US" sz="1100" dirty="0"/>
              <a:t> pe </a:t>
            </a:r>
            <a:r>
              <a:rPr lang="en-US" sz="1100" dirty="0" err="1"/>
              <a:t>șirul</a:t>
            </a:r>
            <a:r>
              <a:rPr lang="en-US" sz="1100" dirty="0"/>
              <a:t> de </a:t>
            </a:r>
            <a:r>
              <a:rPr lang="en-US" sz="1100" dirty="0" err="1"/>
              <a:t>interes</a:t>
            </a:r>
            <a:r>
              <a:rPr lang="en-US" sz="1100" dirty="0"/>
              <a:t> care ne-a </a:t>
            </a:r>
            <a:r>
              <a:rPr lang="en-US" sz="1100" dirty="0" err="1"/>
              <a:t>permis</a:t>
            </a:r>
            <a:r>
              <a:rPr lang="en-US" sz="1100" dirty="0"/>
              <a:t> </a:t>
            </a:r>
            <a:r>
              <a:rPr lang="en-US" sz="1100" dirty="0" err="1"/>
              <a:t>accesul</a:t>
            </a:r>
            <a:r>
              <a:rPr lang="en-US" sz="1100" dirty="0"/>
              <a:t> la program.</a:t>
            </a:r>
          </a:p>
        </p:txBody>
      </p:sp>
      <p:sp>
        <p:nvSpPr>
          <p:cNvPr id="25" name="Rounded Rectangular Callout 24"/>
          <p:cNvSpPr/>
          <p:nvPr/>
        </p:nvSpPr>
        <p:spPr>
          <a:xfrm>
            <a:off x="9576557" y="1487467"/>
            <a:ext cx="2111352" cy="965607"/>
          </a:xfrm>
          <a:prstGeom prst="wedgeRoundRectCallout">
            <a:avLst>
              <a:gd name="adj1" fmla="val -56182"/>
              <a:gd name="adj2" fmla="val -6792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t>Apoi </a:t>
            </a:r>
            <a:r>
              <a:rPr lang="en-US" sz="1100" b="1"/>
              <a:t>X32dbg </a:t>
            </a:r>
            <a:r>
              <a:rPr lang="en-US" sz="1100"/>
              <a:t>ne arată linia care indică o anumită adresă în dump (memorie)</a:t>
            </a:r>
            <a:endParaRPr lang="en-US" sz="1100" b="1"/>
          </a:p>
        </p:txBody>
      </p:sp>
    </p:spTree>
    <p:extLst>
      <p:ext uri="{BB962C8B-B14F-4D97-AF65-F5344CB8AC3E}">
        <p14:creationId xmlns:p14="http://schemas.microsoft.com/office/powerpoint/2010/main" val="791266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Process 11"/>
          <p:cNvSpPr/>
          <p:nvPr/>
        </p:nvSpPr>
        <p:spPr>
          <a:xfrm>
            <a:off x="200415"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8" name="Picture 7">
            <a:extLst>
              <a:ext uri="{FF2B5EF4-FFF2-40B4-BE49-F238E27FC236}">
                <a16:creationId xmlns:a16="http://schemas.microsoft.com/office/drawing/2014/main" id="{429CE1B3-AEA6-4BAE-89C2-1A48603516D0}"/>
              </a:ext>
            </a:extLst>
          </p:cNvPr>
          <p:cNvPicPr>
            <a:picLocks noChangeAspect="1"/>
          </p:cNvPicPr>
          <p:nvPr/>
        </p:nvPicPr>
        <p:blipFill>
          <a:blip r:embed="rId3"/>
          <a:stretch>
            <a:fillRect/>
          </a:stretch>
        </p:blipFill>
        <p:spPr>
          <a:xfrm>
            <a:off x="278038" y="428714"/>
            <a:ext cx="5721733" cy="6056922"/>
          </a:xfrm>
          <a:prstGeom prst="rect">
            <a:avLst/>
          </a:prstGeom>
        </p:spPr>
      </p:pic>
      <p:pic>
        <p:nvPicPr>
          <p:cNvPr id="9" name="Picture 8">
            <a:extLst>
              <a:ext uri="{FF2B5EF4-FFF2-40B4-BE49-F238E27FC236}">
                <a16:creationId xmlns:a16="http://schemas.microsoft.com/office/drawing/2014/main" id="{36B793A8-326E-4197-90BB-960B0281B903}"/>
              </a:ext>
            </a:extLst>
          </p:cNvPr>
          <p:cNvPicPr>
            <a:picLocks noChangeAspect="1"/>
          </p:cNvPicPr>
          <p:nvPr/>
        </p:nvPicPr>
        <p:blipFill>
          <a:blip r:embed="rId4"/>
          <a:stretch>
            <a:fillRect/>
          </a:stretch>
        </p:blipFill>
        <p:spPr>
          <a:xfrm>
            <a:off x="6252520" y="428715"/>
            <a:ext cx="5659362" cy="5990897"/>
          </a:xfrm>
          <a:prstGeom prst="rect">
            <a:avLst/>
          </a:prstGeom>
        </p:spPr>
      </p:pic>
      <p:grpSp>
        <p:nvGrpSpPr>
          <p:cNvPr id="14" name="Group 13"/>
          <p:cNvGrpSpPr/>
          <p:nvPr/>
        </p:nvGrpSpPr>
        <p:grpSpPr>
          <a:xfrm>
            <a:off x="2994488" y="1108224"/>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7" name="Group 16"/>
          <p:cNvGrpSpPr/>
          <p:nvPr/>
        </p:nvGrpSpPr>
        <p:grpSpPr>
          <a:xfrm>
            <a:off x="4700925" y="1627208"/>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20" name="Group 19"/>
          <p:cNvGrpSpPr/>
          <p:nvPr/>
        </p:nvGrpSpPr>
        <p:grpSpPr>
          <a:xfrm>
            <a:off x="1630271" y="1824916"/>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3" name="Group 22"/>
          <p:cNvGrpSpPr/>
          <p:nvPr/>
        </p:nvGrpSpPr>
        <p:grpSpPr>
          <a:xfrm>
            <a:off x="6252519" y="4883213"/>
            <a:ext cx="463958" cy="587515"/>
            <a:chOff x="10947211" y="1963464"/>
            <a:chExt cx="463958" cy="587515"/>
          </a:xfrm>
        </p:grpSpPr>
        <p:sp>
          <p:nvSpPr>
            <p:cNvPr id="24" name="Right Arrow 2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6" name="Group 25"/>
          <p:cNvGrpSpPr/>
          <p:nvPr/>
        </p:nvGrpSpPr>
        <p:grpSpPr>
          <a:xfrm>
            <a:off x="8475914" y="4883213"/>
            <a:ext cx="463958" cy="587515"/>
            <a:chOff x="10947211" y="1963464"/>
            <a:chExt cx="463958" cy="587515"/>
          </a:xfrm>
        </p:grpSpPr>
        <p:sp>
          <p:nvSpPr>
            <p:cNvPr id="27" name="Right Arrow 2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Oval 2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
        <p:nvSpPr>
          <p:cNvPr id="29" name="Rectangle 28"/>
          <p:cNvSpPr/>
          <p:nvPr/>
        </p:nvSpPr>
        <p:spPr>
          <a:xfrm>
            <a:off x="6181853" y="120235"/>
            <a:ext cx="3796745" cy="338554"/>
          </a:xfrm>
          <a:prstGeom prst="rect">
            <a:avLst/>
          </a:prstGeom>
        </p:spPr>
        <p:txBody>
          <a:bodyPr wrap="none">
            <a:spAutoFit/>
          </a:bodyPr>
          <a:lstStyle/>
          <a:p>
            <a:r>
              <a:rPr lang="it-IT" sz="1600">
                <a:solidFill>
                  <a:schemeClr val="tx1">
                    <a:lumMod val="50000"/>
                    <a:lumOff val="50000"/>
                  </a:schemeClr>
                </a:solidFill>
              </a:rPr>
              <a:t>În memoria </a:t>
            </a:r>
            <a:r>
              <a:rPr lang="it-IT" sz="1600" i="1">
                <a:solidFill>
                  <a:schemeClr val="tx1">
                    <a:lumMod val="50000"/>
                    <a:lumOff val="50000"/>
                  </a:schemeClr>
                </a:solidFill>
              </a:rPr>
              <a:t>dump</a:t>
            </a:r>
            <a:r>
              <a:rPr lang="it-IT" sz="1600">
                <a:solidFill>
                  <a:schemeClr val="tx1">
                    <a:lumMod val="50000"/>
                    <a:lumOff val="50000"/>
                  </a:schemeClr>
                </a:solidFill>
              </a:rPr>
              <a:t> putem vedea clar parola:</a:t>
            </a:r>
            <a:endParaRPr lang="en-US" sz="1600">
              <a:solidFill>
                <a:schemeClr val="tx1">
                  <a:lumMod val="50000"/>
                  <a:lumOff val="50000"/>
                </a:schemeClr>
              </a:solidFill>
            </a:endParaRPr>
          </a:p>
        </p:txBody>
      </p:sp>
      <p:sp>
        <p:nvSpPr>
          <p:cNvPr id="30" name="Rectangle 29"/>
          <p:cNvSpPr/>
          <p:nvPr/>
        </p:nvSpPr>
        <p:spPr>
          <a:xfrm>
            <a:off x="261635" y="120235"/>
            <a:ext cx="4170244" cy="338554"/>
          </a:xfrm>
          <a:prstGeom prst="rect">
            <a:avLst/>
          </a:prstGeom>
        </p:spPr>
        <p:txBody>
          <a:bodyPr wrap="none">
            <a:spAutoFit/>
          </a:bodyPr>
          <a:lstStyle/>
          <a:p>
            <a:r>
              <a:rPr lang="en-US" sz="1600">
                <a:solidFill>
                  <a:schemeClr val="tx1">
                    <a:lumMod val="50000"/>
                    <a:lumOff val="50000"/>
                  </a:schemeClr>
                </a:solidFill>
              </a:rPr>
              <a:t>Accesăm adresa </a:t>
            </a:r>
            <a:r>
              <a:rPr lang="en-US" sz="1600" i="1">
                <a:solidFill>
                  <a:schemeClr val="tx1">
                    <a:lumMod val="50000"/>
                    <a:lumOff val="50000"/>
                  </a:schemeClr>
                </a:solidFill>
              </a:rPr>
              <a:t>00465CC0</a:t>
            </a:r>
            <a:r>
              <a:rPr lang="en-US" sz="1600">
                <a:solidFill>
                  <a:schemeClr val="tx1">
                    <a:lumMod val="50000"/>
                    <a:lumOff val="50000"/>
                  </a:schemeClr>
                </a:solidFill>
              </a:rPr>
              <a:t> din memoria </a:t>
            </a:r>
            <a:r>
              <a:rPr lang="en-US" sz="1600" i="1">
                <a:solidFill>
                  <a:schemeClr val="tx1">
                    <a:lumMod val="50000"/>
                    <a:lumOff val="50000"/>
                  </a:schemeClr>
                </a:solidFill>
              </a:rPr>
              <a:t>dump</a:t>
            </a:r>
            <a:r>
              <a:rPr lang="en-US" sz="1600">
                <a:solidFill>
                  <a:schemeClr val="tx1">
                    <a:lumMod val="50000"/>
                    <a:lumOff val="50000"/>
                  </a:schemeClr>
                </a:solidFill>
              </a:rPr>
              <a:t>:</a:t>
            </a:r>
            <a:endParaRPr lang="en-US" sz="1600" b="1">
              <a:solidFill>
                <a:schemeClr val="tx1">
                  <a:lumMod val="50000"/>
                  <a:lumOff val="50000"/>
                </a:schemeClr>
              </a:solidFill>
            </a:endParaRPr>
          </a:p>
        </p:txBody>
      </p:sp>
    </p:spTree>
    <p:extLst>
      <p:ext uri="{BB962C8B-B14F-4D97-AF65-F5344CB8AC3E}">
        <p14:creationId xmlns:p14="http://schemas.microsoft.com/office/powerpoint/2010/main" val="3004045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lowchart: Process 41"/>
          <p:cNvSpPr/>
          <p:nvPr/>
        </p:nvSpPr>
        <p:spPr>
          <a:xfrm>
            <a:off x="200415"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8" name="Picture 7">
            <a:extLst>
              <a:ext uri="{FF2B5EF4-FFF2-40B4-BE49-F238E27FC236}">
                <a16:creationId xmlns:a16="http://schemas.microsoft.com/office/drawing/2014/main" id="{99E4DF1F-4DBC-437D-B73F-17EE6D2AF111}"/>
              </a:ext>
            </a:extLst>
          </p:cNvPr>
          <p:cNvPicPr>
            <a:picLocks noChangeAspect="1"/>
          </p:cNvPicPr>
          <p:nvPr/>
        </p:nvPicPr>
        <p:blipFill>
          <a:blip r:embed="rId2"/>
          <a:stretch>
            <a:fillRect/>
          </a:stretch>
        </p:blipFill>
        <p:spPr>
          <a:xfrm>
            <a:off x="550736" y="500845"/>
            <a:ext cx="5351462" cy="2072086"/>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7D99936F-D261-463C-A8E5-56546E956547}"/>
              </a:ext>
            </a:extLst>
          </p:cNvPr>
          <p:cNvPicPr>
            <a:picLocks noChangeAspect="1"/>
          </p:cNvPicPr>
          <p:nvPr/>
        </p:nvPicPr>
        <p:blipFill>
          <a:blip r:embed="rId3"/>
          <a:stretch>
            <a:fillRect/>
          </a:stretch>
        </p:blipFill>
        <p:spPr>
          <a:xfrm>
            <a:off x="1258751" y="2944789"/>
            <a:ext cx="3910217" cy="3223151"/>
          </a:xfrm>
          <a:prstGeom prst="rect">
            <a:avLst/>
          </a:prstGeom>
        </p:spPr>
      </p:pic>
      <p:pic>
        <p:nvPicPr>
          <p:cNvPr id="26" name="Picture 25">
            <a:extLst>
              <a:ext uri="{FF2B5EF4-FFF2-40B4-BE49-F238E27FC236}">
                <a16:creationId xmlns:a16="http://schemas.microsoft.com/office/drawing/2014/main" id="{0C7D03E8-8328-4FB9-8E1D-43F62DC756EB}"/>
              </a:ext>
            </a:extLst>
          </p:cNvPr>
          <p:cNvPicPr>
            <a:picLocks noChangeAspect="1"/>
          </p:cNvPicPr>
          <p:nvPr/>
        </p:nvPicPr>
        <p:blipFill>
          <a:blip r:embed="rId4"/>
          <a:stretch>
            <a:fillRect/>
          </a:stretch>
        </p:blipFill>
        <p:spPr>
          <a:xfrm>
            <a:off x="6252518" y="498273"/>
            <a:ext cx="5593651" cy="5921337"/>
          </a:xfrm>
          <a:prstGeom prst="rect">
            <a:avLst/>
          </a:prstGeom>
        </p:spPr>
      </p:pic>
      <p:grpSp>
        <p:nvGrpSpPr>
          <p:cNvPr id="27" name="Group 26"/>
          <p:cNvGrpSpPr/>
          <p:nvPr/>
        </p:nvGrpSpPr>
        <p:grpSpPr>
          <a:xfrm>
            <a:off x="4127749" y="1170998"/>
            <a:ext cx="463958" cy="587515"/>
            <a:chOff x="10947211" y="1963464"/>
            <a:chExt cx="463958" cy="587515"/>
          </a:xfrm>
        </p:grpSpPr>
        <p:sp>
          <p:nvSpPr>
            <p:cNvPr id="28" name="Right Arrow 2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9" name="Oval 2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30" name="Group 29"/>
          <p:cNvGrpSpPr/>
          <p:nvPr/>
        </p:nvGrpSpPr>
        <p:grpSpPr>
          <a:xfrm>
            <a:off x="8575168" y="5113253"/>
            <a:ext cx="463958" cy="587515"/>
            <a:chOff x="10947211" y="1963464"/>
            <a:chExt cx="463958" cy="587515"/>
          </a:xfrm>
        </p:grpSpPr>
        <p:sp>
          <p:nvSpPr>
            <p:cNvPr id="31" name="Right Arrow 3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2" name="Oval 3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33" name="Group 32"/>
          <p:cNvGrpSpPr/>
          <p:nvPr/>
        </p:nvGrpSpPr>
        <p:grpSpPr>
          <a:xfrm>
            <a:off x="9647249" y="2302167"/>
            <a:ext cx="463958" cy="587515"/>
            <a:chOff x="10947211" y="1963464"/>
            <a:chExt cx="463958" cy="587515"/>
          </a:xfrm>
        </p:grpSpPr>
        <p:sp>
          <p:nvSpPr>
            <p:cNvPr id="34" name="Right Arrow 3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5" name="Oval 3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36" name="Group 35"/>
          <p:cNvGrpSpPr/>
          <p:nvPr/>
        </p:nvGrpSpPr>
        <p:grpSpPr>
          <a:xfrm>
            <a:off x="8139895" y="2319781"/>
            <a:ext cx="463958" cy="587515"/>
            <a:chOff x="10947211" y="1963464"/>
            <a:chExt cx="463958" cy="587515"/>
          </a:xfrm>
        </p:grpSpPr>
        <p:sp>
          <p:nvSpPr>
            <p:cNvPr id="37" name="Right Arrow 3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8" name="Oval 3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39" name="Group 38"/>
          <p:cNvGrpSpPr/>
          <p:nvPr/>
        </p:nvGrpSpPr>
        <p:grpSpPr>
          <a:xfrm>
            <a:off x="1494205" y="4490622"/>
            <a:ext cx="463958" cy="587515"/>
            <a:chOff x="10947211" y="1963464"/>
            <a:chExt cx="463958" cy="587515"/>
          </a:xfrm>
        </p:grpSpPr>
        <p:sp>
          <p:nvSpPr>
            <p:cNvPr id="40" name="Right Arrow 3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1" name="Oval 4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
        <p:nvSpPr>
          <p:cNvPr id="21" name="Rectangle 20"/>
          <p:cNvSpPr/>
          <p:nvPr/>
        </p:nvSpPr>
        <p:spPr>
          <a:xfrm>
            <a:off x="6194648" y="157375"/>
            <a:ext cx="4447436" cy="338554"/>
          </a:xfrm>
          <a:prstGeom prst="rect">
            <a:avLst/>
          </a:prstGeom>
        </p:spPr>
        <p:txBody>
          <a:bodyPr wrap="none">
            <a:spAutoFit/>
          </a:bodyPr>
          <a:lstStyle/>
          <a:p>
            <a:r>
              <a:rPr lang="en-US" sz="1600">
                <a:solidFill>
                  <a:schemeClr val="tx1">
                    <a:lumMod val="50000"/>
                    <a:lumOff val="50000"/>
                  </a:schemeClr>
                </a:solidFill>
              </a:rPr>
              <a:t>Edităm secțiunea selectată în dump în modul binar:</a:t>
            </a:r>
          </a:p>
        </p:txBody>
      </p:sp>
      <p:sp>
        <p:nvSpPr>
          <p:cNvPr id="22" name="Rectangle 21"/>
          <p:cNvSpPr/>
          <p:nvPr/>
        </p:nvSpPr>
        <p:spPr>
          <a:xfrm>
            <a:off x="477640" y="157375"/>
            <a:ext cx="3555653" cy="338554"/>
          </a:xfrm>
          <a:prstGeom prst="rect">
            <a:avLst/>
          </a:prstGeom>
        </p:spPr>
        <p:txBody>
          <a:bodyPr wrap="none">
            <a:spAutoFit/>
          </a:bodyPr>
          <a:lstStyle/>
          <a:p>
            <a:r>
              <a:rPr lang="en-US" sz="1600">
                <a:solidFill>
                  <a:schemeClr val="tx1">
                    <a:lumMod val="50000"/>
                    <a:lumOff val="50000"/>
                  </a:schemeClr>
                </a:solidFill>
              </a:rPr>
              <a:t>Selectăm parola în </a:t>
            </a:r>
            <a:r>
              <a:rPr lang="en-US" sz="1600" i="1">
                <a:solidFill>
                  <a:schemeClr val="tx1">
                    <a:lumMod val="50000"/>
                    <a:lumOff val="50000"/>
                  </a:schemeClr>
                </a:solidFill>
              </a:rPr>
              <a:t>dump</a:t>
            </a:r>
            <a:r>
              <a:rPr lang="en-US" sz="1600">
                <a:solidFill>
                  <a:schemeClr val="tx1">
                    <a:lumMod val="50000"/>
                    <a:lumOff val="50000"/>
                  </a:schemeClr>
                </a:solidFill>
              </a:rPr>
              <a:t> pentru editare:</a:t>
            </a:r>
            <a:endParaRPr lang="en-US" sz="1600" b="1">
              <a:solidFill>
                <a:schemeClr val="tx1">
                  <a:lumMod val="50000"/>
                  <a:lumOff val="50000"/>
                </a:schemeClr>
              </a:solidFill>
            </a:endParaRPr>
          </a:p>
        </p:txBody>
      </p:sp>
      <p:sp>
        <p:nvSpPr>
          <p:cNvPr id="3" name="TextBox 2">
            <a:extLst>
              <a:ext uri="{FF2B5EF4-FFF2-40B4-BE49-F238E27FC236}">
                <a16:creationId xmlns:a16="http://schemas.microsoft.com/office/drawing/2014/main" id="{76E00FF1-C57F-D6B4-EDBC-F378C2844DD0}"/>
              </a:ext>
            </a:extLst>
          </p:cNvPr>
          <p:cNvSpPr txBox="1"/>
          <p:nvPr/>
        </p:nvSpPr>
        <p:spPr>
          <a:xfrm>
            <a:off x="125627" y="6561761"/>
            <a:ext cx="10889616" cy="307777"/>
          </a:xfrm>
          <a:prstGeom prst="rect">
            <a:avLst/>
          </a:prstGeom>
          <a:noFill/>
        </p:spPr>
        <p:txBody>
          <a:bodyPr wrap="square">
            <a:spAutoFit/>
          </a:bodyPr>
          <a:lstStyle/>
          <a:p>
            <a:r>
              <a:rPr lang="en-US" sz="1400" dirty="0">
                <a:solidFill>
                  <a:schemeClr val="bg1">
                    <a:lumMod val="50000"/>
                  </a:schemeClr>
                </a:solidFill>
              </a:rPr>
              <a:t>UTF-16 </a:t>
            </a:r>
            <a:r>
              <a:rPr lang="en-US" sz="1400" dirty="0" err="1">
                <a:solidFill>
                  <a:schemeClr val="bg1">
                    <a:lumMod val="50000"/>
                  </a:schemeClr>
                </a:solidFill>
              </a:rPr>
              <a:t>codifică</a:t>
            </a:r>
            <a:r>
              <a:rPr lang="en-US" sz="1400" dirty="0">
                <a:solidFill>
                  <a:schemeClr val="bg1">
                    <a:lumMod val="50000"/>
                  </a:schemeClr>
                </a:solidFill>
              </a:rPr>
              <a:t> </a:t>
            </a:r>
            <a:r>
              <a:rPr lang="en-US" sz="1400" dirty="0" err="1">
                <a:solidFill>
                  <a:schemeClr val="bg1">
                    <a:lumMod val="50000"/>
                  </a:schemeClr>
                </a:solidFill>
              </a:rPr>
              <a:t>fiecare</a:t>
            </a:r>
            <a:r>
              <a:rPr lang="en-US" sz="1400" dirty="0">
                <a:solidFill>
                  <a:schemeClr val="bg1">
                    <a:lumMod val="50000"/>
                  </a:schemeClr>
                </a:solidFill>
              </a:rPr>
              <a:t> </a:t>
            </a:r>
            <a:r>
              <a:rPr lang="en-US" sz="1400" dirty="0" err="1">
                <a:solidFill>
                  <a:schemeClr val="bg1">
                    <a:lumMod val="50000"/>
                  </a:schemeClr>
                </a:solidFill>
              </a:rPr>
              <a:t>caracter</a:t>
            </a:r>
            <a:r>
              <a:rPr lang="en-US" sz="1400" dirty="0">
                <a:solidFill>
                  <a:schemeClr val="bg1">
                    <a:lumMod val="50000"/>
                  </a:schemeClr>
                </a:solidFill>
              </a:rPr>
              <a:t> pe cel </a:t>
            </a:r>
            <a:r>
              <a:rPr lang="en-US" sz="1400" dirty="0" err="1">
                <a:solidFill>
                  <a:schemeClr val="bg1">
                    <a:lumMod val="50000"/>
                  </a:schemeClr>
                </a:solidFill>
              </a:rPr>
              <a:t>puțin</a:t>
            </a:r>
            <a:r>
              <a:rPr lang="en-US" sz="1400" dirty="0">
                <a:solidFill>
                  <a:schemeClr val="bg1">
                    <a:lumMod val="50000"/>
                  </a:schemeClr>
                </a:solidFill>
              </a:rPr>
              <a:t> 2 </a:t>
            </a:r>
            <a:r>
              <a:rPr lang="en-US" sz="1400" dirty="0" err="1">
                <a:solidFill>
                  <a:schemeClr val="bg1">
                    <a:lumMod val="50000"/>
                  </a:schemeClr>
                </a:solidFill>
              </a:rPr>
              <a:t>octeți</a:t>
            </a:r>
            <a:r>
              <a:rPr lang="en-US" sz="1400" dirty="0">
                <a:solidFill>
                  <a:schemeClr val="bg1">
                    <a:lumMod val="50000"/>
                  </a:schemeClr>
                </a:solidFill>
              </a:rPr>
              <a:t> (bytes), </a:t>
            </a:r>
            <a:r>
              <a:rPr lang="en-US" sz="1400" dirty="0" err="1">
                <a:solidFill>
                  <a:schemeClr val="bg1">
                    <a:lumMod val="50000"/>
                  </a:schemeClr>
                </a:solidFill>
              </a:rPr>
              <a:t>chiar</a:t>
            </a:r>
            <a:r>
              <a:rPr lang="en-US" sz="1400" dirty="0">
                <a:solidFill>
                  <a:schemeClr val="bg1">
                    <a:lumMod val="50000"/>
                  </a:schemeClr>
                </a:solidFill>
              </a:rPr>
              <a:t> </a:t>
            </a:r>
            <a:r>
              <a:rPr lang="en-US" sz="1400" dirty="0" err="1">
                <a:solidFill>
                  <a:schemeClr val="bg1">
                    <a:lumMod val="50000"/>
                  </a:schemeClr>
                </a:solidFill>
              </a:rPr>
              <a:t>și</a:t>
            </a:r>
            <a:r>
              <a:rPr lang="en-US" sz="1400" dirty="0">
                <a:solidFill>
                  <a:schemeClr val="bg1">
                    <a:lumMod val="50000"/>
                  </a:schemeClr>
                </a:solidFill>
              </a:rPr>
              <a:t> </a:t>
            </a:r>
            <a:r>
              <a:rPr lang="en-US" sz="1400" dirty="0" err="1">
                <a:solidFill>
                  <a:schemeClr val="bg1">
                    <a:lumMod val="50000"/>
                  </a:schemeClr>
                </a:solidFill>
              </a:rPr>
              <a:t>atunci</a:t>
            </a:r>
            <a:r>
              <a:rPr lang="en-US" sz="1400" dirty="0">
                <a:solidFill>
                  <a:schemeClr val="bg1">
                    <a:lumMod val="50000"/>
                  </a:schemeClr>
                </a:solidFill>
              </a:rPr>
              <a:t> </a:t>
            </a:r>
            <a:r>
              <a:rPr lang="en-US" sz="1400" dirty="0" err="1">
                <a:solidFill>
                  <a:schemeClr val="bg1">
                    <a:lumMod val="50000"/>
                  </a:schemeClr>
                </a:solidFill>
              </a:rPr>
              <a:t>când</a:t>
            </a:r>
            <a:r>
              <a:rPr lang="en-US" sz="1400" dirty="0">
                <a:solidFill>
                  <a:schemeClr val="bg1">
                    <a:lumMod val="50000"/>
                  </a:schemeClr>
                </a:solidFill>
              </a:rPr>
              <a:t> </a:t>
            </a:r>
            <a:r>
              <a:rPr lang="en-US" sz="1400" dirty="0" err="1">
                <a:solidFill>
                  <a:schemeClr val="bg1">
                    <a:lumMod val="50000"/>
                  </a:schemeClr>
                </a:solidFill>
              </a:rPr>
              <a:t>caracterul</a:t>
            </a:r>
            <a:r>
              <a:rPr lang="en-US" sz="1400" dirty="0">
                <a:solidFill>
                  <a:schemeClr val="bg1">
                    <a:lumMod val="50000"/>
                  </a:schemeClr>
                </a:solidFill>
              </a:rPr>
              <a:t> </a:t>
            </a:r>
            <a:r>
              <a:rPr lang="en-US" sz="1400" dirty="0" err="1">
                <a:solidFill>
                  <a:schemeClr val="bg1">
                    <a:lumMod val="50000"/>
                  </a:schemeClr>
                </a:solidFill>
              </a:rPr>
              <a:t>este</a:t>
            </a:r>
            <a:r>
              <a:rPr lang="en-US" sz="1400" dirty="0">
                <a:solidFill>
                  <a:schemeClr val="bg1">
                    <a:lumMod val="50000"/>
                  </a:schemeClr>
                </a:solidFill>
              </a:rPr>
              <a:t> ASCII </a:t>
            </a:r>
            <a:r>
              <a:rPr lang="en-US" sz="1400" dirty="0" err="1">
                <a:solidFill>
                  <a:schemeClr val="bg1">
                    <a:lumMod val="50000"/>
                  </a:schemeClr>
                </a:solidFill>
              </a:rPr>
              <a:t>pur</a:t>
            </a:r>
            <a:r>
              <a:rPr lang="en-US" sz="1400" dirty="0">
                <a:solidFill>
                  <a:schemeClr val="bg1">
                    <a:lumMod val="50000"/>
                  </a:schemeClr>
                </a:solidFill>
              </a:rPr>
              <a:t> (“a.t.m.2.0.2.4.”).</a:t>
            </a:r>
          </a:p>
        </p:txBody>
      </p:sp>
    </p:spTree>
    <p:extLst>
      <p:ext uri="{BB962C8B-B14F-4D97-AF65-F5344CB8AC3E}">
        <p14:creationId xmlns:p14="http://schemas.microsoft.com/office/powerpoint/2010/main" val="3390956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Editare parolă</a:t>
            </a:r>
            <a:br>
              <a:rPr lang="en-US"/>
            </a:br>
            <a:r>
              <a:rPr lang="it-IT" sz="1800"/>
              <a:t>menținerea dimensiunii este importantă</a:t>
            </a:r>
            <a:endParaRPr lang="en-US" sz="1800"/>
          </a:p>
        </p:txBody>
      </p:sp>
      <p:pic>
        <p:nvPicPr>
          <p:cNvPr id="6" name="Picture 5">
            <a:extLst>
              <a:ext uri="{FF2B5EF4-FFF2-40B4-BE49-F238E27FC236}">
                <a16:creationId xmlns:a16="http://schemas.microsoft.com/office/drawing/2014/main" id="{105542C6-FCB5-4364-A4D3-6C4243AF7CAA}"/>
              </a:ext>
            </a:extLst>
          </p:cNvPr>
          <p:cNvPicPr>
            <a:picLocks noChangeAspect="1"/>
          </p:cNvPicPr>
          <p:nvPr/>
        </p:nvPicPr>
        <p:blipFill>
          <a:blip r:embed="rId2"/>
          <a:stretch>
            <a:fillRect/>
          </a:stretch>
        </p:blipFill>
        <p:spPr>
          <a:xfrm>
            <a:off x="1097568" y="2306771"/>
            <a:ext cx="4816831" cy="3970463"/>
          </a:xfrm>
          <a:prstGeom prst="rect">
            <a:avLst/>
          </a:prstGeom>
        </p:spPr>
      </p:pic>
      <p:pic>
        <p:nvPicPr>
          <p:cNvPr id="7" name="Picture 6">
            <a:extLst>
              <a:ext uri="{FF2B5EF4-FFF2-40B4-BE49-F238E27FC236}">
                <a16:creationId xmlns:a16="http://schemas.microsoft.com/office/drawing/2014/main" id="{A247031D-9362-4ECE-B890-DC41174FC771}"/>
              </a:ext>
            </a:extLst>
          </p:cNvPr>
          <p:cNvPicPr>
            <a:picLocks noChangeAspect="1"/>
          </p:cNvPicPr>
          <p:nvPr/>
        </p:nvPicPr>
        <p:blipFill>
          <a:blip r:embed="rId3"/>
          <a:stretch>
            <a:fillRect/>
          </a:stretch>
        </p:blipFill>
        <p:spPr>
          <a:xfrm>
            <a:off x="6356734" y="2306771"/>
            <a:ext cx="4812772" cy="3967117"/>
          </a:xfrm>
          <a:prstGeom prst="rect">
            <a:avLst/>
          </a:prstGeom>
        </p:spPr>
      </p:pic>
      <p:grpSp>
        <p:nvGrpSpPr>
          <p:cNvPr id="8" name="Group 7"/>
          <p:cNvGrpSpPr/>
          <p:nvPr/>
        </p:nvGrpSpPr>
        <p:grpSpPr>
          <a:xfrm>
            <a:off x="745114" y="3380089"/>
            <a:ext cx="463958" cy="587515"/>
            <a:chOff x="10947211" y="1963464"/>
            <a:chExt cx="463958" cy="587515"/>
          </a:xfrm>
        </p:grpSpPr>
        <p:sp>
          <p:nvSpPr>
            <p:cNvPr id="9" name="Right Arrow 8"/>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 name="Oval 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1" name="Group 10"/>
          <p:cNvGrpSpPr/>
          <p:nvPr/>
        </p:nvGrpSpPr>
        <p:grpSpPr>
          <a:xfrm>
            <a:off x="6006189" y="3397703"/>
            <a:ext cx="463958" cy="587515"/>
            <a:chOff x="10947211" y="1963464"/>
            <a:chExt cx="463958" cy="587515"/>
          </a:xfrm>
        </p:grpSpPr>
        <p:sp>
          <p:nvSpPr>
            <p:cNvPr id="12" name="Right Arrow 11"/>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4" name="Group 13"/>
          <p:cNvGrpSpPr/>
          <p:nvPr/>
        </p:nvGrpSpPr>
        <p:grpSpPr>
          <a:xfrm>
            <a:off x="9516108" y="6080187"/>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Tree>
    <p:extLst>
      <p:ext uri="{BB962C8B-B14F-4D97-AF65-F5344CB8AC3E}">
        <p14:creationId xmlns:p14="http://schemas.microsoft.com/office/powerpoint/2010/main" val="2675595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0E7F76-3C5A-42D1-8916-601FFD284978}"/>
              </a:ext>
            </a:extLst>
          </p:cNvPr>
          <p:cNvPicPr>
            <a:picLocks noChangeAspect="1"/>
          </p:cNvPicPr>
          <p:nvPr/>
        </p:nvPicPr>
        <p:blipFill>
          <a:blip r:embed="rId2"/>
          <a:stretch>
            <a:fillRect/>
          </a:stretch>
        </p:blipFill>
        <p:spPr>
          <a:xfrm>
            <a:off x="340409" y="428714"/>
            <a:ext cx="5659361" cy="5990896"/>
          </a:xfrm>
          <a:prstGeom prst="rect">
            <a:avLst/>
          </a:prstGeom>
        </p:spPr>
      </p:pic>
      <p:pic>
        <p:nvPicPr>
          <p:cNvPr id="9" name="Picture 8">
            <a:extLst>
              <a:ext uri="{FF2B5EF4-FFF2-40B4-BE49-F238E27FC236}">
                <a16:creationId xmlns:a16="http://schemas.microsoft.com/office/drawing/2014/main" id="{54813C9A-04EB-49B7-9375-F1CA25112FE9}"/>
              </a:ext>
            </a:extLst>
          </p:cNvPr>
          <p:cNvPicPr>
            <a:picLocks noChangeAspect="1"/>
          </p:cNvPicPr>
          <p:nvPr/>
        </p:nvPicPr>
        <p:blipFill>
          <a:blip r:embed="rId3"/>
          <a:stretch>
            <a:fillRect/>
          </a:stretch>
        </p:blipFill>
        <p:spPr>
          <a:xfrm>
            <a:off x="6252518" y="428713"/>
            <a:ext cx="5659361" cy="5990897"/>
          </a:xfrm>
          <a:prstGeom prst="rect">
            <a:avLst/>
          </a:prstGeom>
        </p:spPr>
      </p:pic>
      <p:sp>
        <p:nvSpPr>
          <p:cNvPr id="12" name="Flowchart: Process 11"/>
          <p:cNvSpPr/>
          <p:nvPr/>
        </p:nvSpPr>
        <p:spPr>
          <a:xfrm>
            <a:off x="200415"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grpSp>
        <p:nvGrpSpPr>
          <p:cNvPr id="13" name="Group 12"/>
          <p:cNvGrpSpPr/>
          <p:nvPr/>
        </p:nvGrpSpPr>
        <p:grpSpPr>
          <a:xfrm>
            <a:off x="907642" y="2215741"/>
            <a:ext cx="463958" cy="587515"/>
            <a:chOff x="10947211" y="1963464"/>
            <a:chExt cx="463958" cy="587515"/>
          </a:xfrm>
        </p:grpSpPr>
        <p:sp>
          <p:nvSpPr>
            <p:cNvPr id="14" name="Right Arrow 1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5" name="Oval 1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6" name="Group 15"/>
          <p:cNvGrpSpPr/>
          <p:nvPr/>
        </p:nvGrpSpPr>
        <p:grpSpPr>
          <a:xfrm>
            <a:off x="4256323" y="4705627"/>
            <a:ext cx="463958" cy="587515"/>
            <a:chOff x="10947211" y="1963464"/>
            <a:chExt cx="463958" cy="587515"/>
          </a:xfrm>
        </p:grpSpPr>
        <p:sp>
          <p:nvSpPr>
            <p:cNvPr id="17" name="Right Arrow 1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9" name="Group 18"/>
          <p:cNvGrpSpPr/>
          <p:nvPr/>
        </p:nvGrpSpPr>
        <p:grpSpPr>
          <a:xfrm>
            <a:off x="8500869" y="5071517"/>
            <a:ext cx="463958" cy="587515"/>
            <a:chOff x="10947211" y="1963464"/>
            <a:chExt cx="463958" cy="587515"/>
          </a:xfrm>
        </p:grpSpPr>
        <p:sp>
          <p:nvSpPr>
            <p:cNvPr id="20" name="Right Arrow 1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1" name="Oval 2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
        <p:nvSpPr>
          <p:cNvPr id="22" name="Rectangle 21"/>
          <p:cNvSpPr/>
          <p:nvPr/>
        </p:nvSpPr>
        <p:spPr>
          <a:xfrm>
            <a:off x="6181853" y="120235"/>
            <a:ext cx="3506473" cy="338554"/>
          </a:xfrm>
          <a:prstGeom prst="rect">
            <a:avLst/>
          </a:prstGeom>
        </p:spPr>
        <p:txBody>
          <a:bodyPr wrap="none">
            <a:spAutoFit/>
          </a:bodyPr>
          <a:lstStyle/>
          <a:p>
            <a:r>
              <a:rPr lang="it-IT" sz="1600">
                <a:solidFill>
                  <a:schemeClr val="tx1">
                    <a:lumMod val="50000"/>
                    <a:lumOff val="50000"/>
                  </a:schemeClr>
                </a:solidFill>
              </a:rPr>
              <a:t>Observăm modificările salvate în </a:t>
            </a:r>
            <a:r>
              <a:rPr lang="it-IT" sz="1600" i="1">
                <a:solidFill>
                  <a:schemeClr val="tx1">
                    <a:lumMod val="50000"/>
                    <a:lumOff val="50000"/>
                  </a:schemeClr>
                </a:solidFill>
              </a:rPr>
              <a:t>dump</a:t>
            </a:r>
            <a:r>
              <a:rPr lang="it-IT" sz="1600">
                <a:solidFill>
                  <a:schemeClr val="tx1">
                    <a:lumMod val="50000"/>
                    <a:lumOff val="50000"/>
                  </a:schemeClr>
                </a:solidFill>
              </a:rPr>
              <a:t>:</a:t>
            </a:r>
            <a:endParaRPr lang="en-US" sz="1600">
              <a:solidFill>
                <a:schemeClr val="tx1">
                  <a:lumMod val="50000"/>
                  <a:lumOff val="50000"/>
                </a:schemeClr>
              </a:solidFill>
            </a:endParaRPr>
          </a:p>
        </p:txBody>
      </p:sp>
      <p:sp>
        <p:nvSpPr>
          <p:cNvPr id="23" name="Rectangle 22"/>
          <p:cNvSpPr/>
          <p:nvPr/>
        </p:nvSpPr>
        <p:spPr>
          <a:xfrm>
            <a:off x="261635" y="120235"/>
            <a:ext cx="1705660" cy="338554"/>
          </a:xfrm>
          <a:prstGeom prst="rect">
            <a:avLst/>
          </a:prstGeom>
        </p:spPr>
        <p:txBody>
          <a:bodyPr wrap="none">
            <a:spAutoFit/>
          </a:bodyPr>
          <a:lstStyle/>
          <a:p>
            <a:r>
              <a:rPr lang="en-US" sz="1600">
                <a:solidFill>
                  <a:schemeClr val="tx1">
                    <a:lumMod val="50000"/>
                    <a:lumOff val="50000"/>
                  </a:schemeClr>
                </a:solidFill>
              </a:rPr>
              <a:t>Schimbăm parola:</a:t>
            </a:r>
            <a:endParaRPr lang="en-US" sz="1600" b="1">
              <a:solidFill>
                <a:schemeClr val="tx1">
                  <a:lumMod val="50000"/>
                  <a:lumOff val="50000"/>
                </a:schemeClr>
              </a:solidFill>
            </a:endParaRPr>
          </a:p>
        </p:txBody>
      </p:sp>
    </p:spTree>
    <p:extLst>
      <p:ext uri="{BB962C8B-B14F-4D97-AF65-F5344CB8AC3E}">
        <p14:creationId xmlns:p14="http://schemas.microsoft.com/office/powerpoint/2010/main" val="2682748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30B5D-4D99-494D-97C7-5B674C38B4AE}"/>
              </a:ext>
            </a:extLst>
          </p:cNvPr>
          <p:cNvPicPr>
            <a:picLocks noChangeAspect="1"/>
          </p:cNvPicPr>
          <p:nvPr/>
        </p:nvPicPr>
        <p:blipFill>
          <a:blip r:embed="rId2"/>
          <a:stretch>
            <a:fillRect/>
          </a:stretch>
        </p:blipFill>
        <p:spPr>
          <a:xfrm>
            <a:off x="6252518" y="428713"/>
            <a:ext cx="5659361" cy="5990896"/>
          </a:xfrm>
          <a:prstGeom prst="rect">
            <a:avLst/>
          </a:prstGeom>
        </p:spPr>
      </p:pic>
      <p:pic>
        <p:nvPicPr>
          <p:cNvPr id="10" name="Picture 9">
            <a:extLst>
              <a:ext uri="{FF2B5EF4-FFF2-40B4-BE49-F238E27FC236}">
                <a16:creationId xmlns:a16="http://schemas.microsoft.com/office/drawing/2014/main" id="{B9C54990-05A2-4FC7-8063-E398EDFEFA4D}"/>
              </a:ext>
            </a:extLst>
          </p:cNvPr>
          <p:cNvPicPr>
            <a:picLocks noChangeAspect="1"/>
          </p:cNvPicPr>
          <p:nvPr/>
        </p:nvPicPr>
        <p:blipFill>
          <a:blip r:embed="rId3"/>
          <a:stretch>
            <a:fillRect/>
          </a:stretch>
        </p:blipFill>
        <p:spPr>
          <a:xfrm>
            <a:off x="340408" y="428712"/>
            <a:ext cx="5659363" cy="5990897"/>
          </a:xfrm>
          <a:prstGeom prst="rect">
            <a:avLst/>
          </a:prstGeom>
        </p:spPr>
      </p:pic>
      <p:sp>
        <p:nvSpPr>
          <p:cNvPr id="11" name="Flowchart: Process 10"/>
          <p:cNvSpPr/>
          <p:nvPr/>
        </p:nvSpPr>
        <p:spPr>
          <a:xfrm>
            <a:off x="200415"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grpSp>
        <p:nvGrpSpPr>
          <p:cNvPr id="12" name="Group 11"/>
          <p:cNvGrpSpPr/>
          <p:nvPr/>
        </p:nvGrpSpPr>
        <p:grpSpPr>
          <a:xfrm>
            <a:off x="784073" y="1523763"/>
            <a:ext cx="463958" cy="587515"/>
            <a:chOff x="10947211" y="1963464"/>
            <a:chExt cx="463958" cy="587515"/>
          </a:xfrm>
        </p:grpSpPr>
        <p:sp>
          <p:nvSpPr>
            <p:cNvPr id="13" name="Right Arrow 1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5" name="Group 14"/>
          <p:cNvGrpSpPr/>
          <p:nvPr/>
        </p:nvGrpSpPr>
        <p:grpSpPr>
          <a:xfrm>
            <a:off x="9477053" y="4662379"/>
            <a:ext cx="463958" cy="587515"/>
            <a:chOff x="10947211" y="1963464"/>
            <a:chExt cx="463958" cy="587515"/>
          </a:xfrm>
        </p:grpSpPr>
        <p:sp>
          <p:nvSpPr>
            <p:cNvPr id="16" name="Right Arrow 15"/>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sp>
        <p:nvSpPr>
          <p:cNvPr id="19" name="Rectangle 18"/>
          <p:cNvSpPr/>
          <p:nvPr/>
        </p:nvSpPr>
        <p:spPr>
          <a:xfrm>
            <a:off x="261635" y="120235"/>
            <a:ext cx="3367781" cy="338554"/>
          </a:xfrm>
          <a:prstGeom prst="rect">
            <a:avLst/>
          </a:prstGeom>
        </p:spPr>
        <p:txBody>
          <a:bodyPr wrap="none">
            <a:spAutoFit/>
          </a:bodyPr>
          <a:lstStyle/>
          <a:p>
            <a:r>
              <a:rPr lang="pt-BR" sz="1600">
                <a:solidFill>
                  <a:schemeClr val="tx1">
                    <a:lumMod val="50000"/>
                    <a:lumOff val="50000"/>
                  </a:schemeClr>
                </a:solidFill>
              </a:rPr>
              <a:t>Scriem noua versiune a executabilului:</a:t>
            </a:r>
            <a:endParaRPr lang="en-US" sz="1600" b="1">
              <a:solidFill>
                <a:schemeClr val="tx1">
                  <a:lumMod val="50000"/>
                  <a:lumOff val="50000"/>
                </a:schemeClr>
              </a:solidFill>
            </a:endParaRPr>
          </a:p>
        </p:txBody>
      </p:sp>
    </p:spTree>
    <p:extLst>
      <p:ext uri="{BB962C8B-B14F-4D97-AF65-F5344CB8AC3E}">
        <p14:creationId xmlns:p14="http://schemas.microsoft.com/office/powerpoint/2010/main" val="2124373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Parolă schimbată</a:t>
            </a:r>
            <a:br>
              <a:rPr lang="en-US"/>
            </a:br>
            <a:r>
              <a:rPr lang="it-IT" sz="1800"/>
              <a:t>Testăm noul executabil</a:t>
            </a:r>
            <a:endParaRPr lang="en-US" sz="1800"/>
          </a:p>
        </p:txBody>
      </p:sp>
      <p:pic>
        <p:nvPicPr>
          <p:cNvPr id="17" name="Picture 16">
            <a:extLst>
              <a:ext uri="{FF2B5EF4-FFF2-40B4-BE49-F238E27FC236}">
                <a16:creationId xmlns:a16="http://schemas.microsoft.com/office/drawing/2014/main" id="{60C60C6B-1782-44F1-AE63-2807DE2B972B}"/>
              </a:ext>
            </a:extLst>
          </p:cNvPr>
          <p:cNvPicPr>
            <a:picLocks noChangeAspect="1"/>
          </p:cNvPicPr>
          <p:nvPr/>
        </p:nvPicPr>
        <p:blipFill>
          <a:blip r:embed="rId2"/>
          <a:stretch>
            <a:fillRect/>
          </a:stretch>
        </p:blipFill>
        <p:spPr>
          <a:xfrm>
            <a:off x="965419" y="4392990"/>
            <a:ext cx="3217337" cy="1885847"/>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531EC26C-4E59-4587-ACBF-98E5F9B02390}"/>
              </a:ext>
            </a:extLst>
          </p:cNvPr>
          <p:cNvPicPr>
            <a:picLocks noChangeAspect="1"/>
          </p:cNvPicPr>
          <p:nvPr/>
        </p:nvPicPr>
        <p:blipFill>
          <a:blip r:embed="rId3"/>
          <a:stretch>
            <a:fillRect/>
          </a:stretch>
        </p:blipFill>
        <p:spPr>
          <a:xfrm>
            <a:off x="7824751" y="2731145"/>
            <a:ext cx="3295012" cy="2951656"/>
          </a:xfrm>
          <a:prstGeom prst="rect">
            <a:avLst/>
          </a:prstGeom>
        </p:spPr>
      </p:pic>
      <p:pic>
        <p:nvPicPr>
          <p:cNvPr id="19" name="Picture 18">
            <a:extLst>
              <a:ext uri="{FF2B5EF4-FFF2-40B4-BE49-F238E27FC236}">
                <a16:creationId xmlns:a16="http://schemas.microsoft.com/office/drawing/2014/main" id="{9B6A839A-8318-4016-A609-0904952773ED}"/>
              </a:ext>
            </a:extLst>
          </p:cNvPr>
          <p:cNvPicPr>
            <a:picLocks noChangeAspect="1"/>
          </p:cNvPicPr>
          <p:nvPr/>
        </p:nvPicPr>
        <p:blipFill>
          <a:blip r:embed="rId4"/>
          <a:stretch>
            <a:fillRect/>
          </a:stretch>
        </p:blipFill>
        <p:spPr>
          <a:xfrm>
            <a:off x="965418" y="2231664"/>
            <a:ext cx="3217337" cy="2017652"/>
          </a:xfrm>
          <a:prstGeom prst="rect">
            <a:avLst/>
          </a:prstGeom>
        </p:spPr>
      </p:pic>
      <p:pic>
        <p:nvPicPr>
          <p:cNvPr id="21" name="Picture 20">
            <a:extLst>
              <a:ext uri="{FF2B5EF4-FFF2-40B4-BE49-F238E27FC236}">
                <a16:creationId xmlns:a16="http://schemas.microsoft.com/office/drawing/2014/main" id="{48644A26-8A19-4014-B67B-FBD715EE562F}"/>
              </a:ext>
            </a:extLst>
          </p:cNvPr>
          <p:cNvPicPr>
            <a:picLocks noChangeAspect="1"/>
          </p:cNvPicPr>
          <p:nvPr/>
        </p:nvPicPr>
        <p:blipFill>
          <a:blip r:embed="rId5"/>
          <a:stretch>
            <a:fillRect/>
          </a:stretch>
        </p:blipFill>
        <p:spPr>
          <a:xfrm>
            <a:off x="4912717" y="3483357"/>
            <a:ext cx="2290901" cy="1626365"/>
          </a:xfrm>
          <a:prstGeom prst="rect">
            <a:avLst/>
          </a:prstGeom>
        </p:spPr>
      </p:pic>
      <p:grpSp>
        <p:nvGrpSpPr>
          <p:cNvPr id="22" name="Group 21"/>
          <p:cNvGrpSpPr/>
          <p:nvPr/>
        </p:nvGrpSpPr>
        <p:grpSpPr>
          <a:xfrm>
            <a:off x="1336451" y="3189599"/>
            <a:ext cx="463958" cy="587515"/>
            <a:chOff x="10947211" y="1963464"/>
            <a:chExt cx="463958" cy="587515"/>
          </a:xfrm>
        </p:grpSpPr>
        <p:sp>
          <p:nvSpPr>
            <p:cNvPr id="23" name="Right Arrow 2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Oval 23"/>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25" name="Group 24"/>
          <p:cNvGrpSpPr/>
          <p:nvPr/>
        </p:nvGrpSpPr>
        <p:grpSpPr>
          <a:xfrm>
            <a:off x="1873970" y="5928239"/>
            <a:ext cx="463958" cy="587515"/>
            <a:chOff x="10947211" y="1963464"/>
            <a:chExt cx="463958" cy="587515"/>
          </a:xfrm>
        </p:grpSpPr>
        <p:sp>
          <p:nvSpPr>
            <p:cNvPr id="26" name="Right Arrow 25"/>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Oval 26"/>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28" name="Group 27"/>
          <p:cNvGrpSpPr/>
          <p:nvPr/>
        </p:nvGrpSpPr>
        <p:grpSpPr>
          <a:xfrm>
            <a:off x="5682191" y="4341103"/>
            <a:ext cx="463958" cy="587515"/>
            <a:chOff x="10947211" y="1963464"/>
            <a:chExt cx="463958" cy="587515"/>
          </a:xfrm>
        </p:grpSpPr>
        <p:sp>
          <p:nvSpPr>
            <p:cNvPr id="29" name="Right Arrow 28"/>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Oval 2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31" name="Group 30"/>
          <p:cNvGrpSpPr/>
          <p:nvPr/>
        </p:nvGrpSpPr>
        <p:grpSpPr>
          <a:xfrm>
            <a:off x="9240278" y="4416070"/>
            <a:ext cx="463958" cy="587515"/>
            <a:chOff x="10947211" y="1963464"/>
            <a:chExt cx="463958" cy="587515"/>
          </a:xfrm>
        </p:grpSpPr>
        <p:sp>
          <p:nvSpPr>
            <p:cNvPr id="32" name="Right Arrow 31"/>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3" name="Oval 32"/>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
        <p:nvSpPr>
          <p:cNvPr id="20" name="Flowchart: Process 19"/>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7" name="Rectangle 36"/>
          <p:cNvSpPr/>
          <p:nvPr/>
        </p:nvSpPr>
        <p:spPr>
          <a:xfrm>
            <a:off x="4912717" y="3086601"/>
            <a:ext cx="2203167" cy="307777"/>
          </a:xfrm>
          <a:prstGeom prst="rect">
            <a:avLst/>
          </a:prstGeom>
        </p:spPr>
        <p:txBody>
          <a:bodyPr wrap="none">
            <a:spAutoFit/>
          </a:bodyPr>
          <a:lstStyle/>
          <a:p>
            <a:r>
              <a:rPr lang="en-US" sz="1400">
                <a:solidFill>
                  <a:schemeClr val="tx1">
                    <a:lumMod val="50000"/>
                    <a:lumOff val="50000"/>
                  </a:schemeClr>
                </a:solidFill>
              </a:rPr>
              <a:t>Noua parola functioneaza !</a:t>
            </a:r>
          </a:p>
        </p:txBody>
      </p:sp>
      <p:sp>
        <p:nvSpPr>
          <p:cNvPr id="38" name="Rectangle 37"/>
          <p:cNvSpPr/>
          <p:nvPr/>
        </p:nvSpPr>
        <p:spPr>
          <a:xfrm>
            <a:off x="7722437" y="2384734"/>
            <a:ext cx="1362874" cy="307777"/>
          </a:xfrm>
          <a:prstGeom prst="rect">
            <a:avLst/>
          </a:prstGeom>
        </p:spPr>
        <p:txBody>
          <a:bodyPr wrap="none">
            <a:spAutoFit/>
          </a:bodyPr>
          <a:lstStyle/>
          <a:p>
            <a:r>
              <a:rPr lang="en-US" sz="1400">
                <a:solidFill>
                  <a:schemeClr val="tx1">
                    <a:lumMod val="50000"/>
                    <a:lumOff val="50000"/>
                  </a:schemeClr>
                </a:solidFill>
              </a:rPr>
              <a:t>Cate modificari?</a:t>
            </a:r>
          </a:p>
        </p:txBody>
      </p:sp>
      <p:sp>
        <p:nvSpPr>
          <p:cNvPr id="3" name="Rectangle 2"/>
          <p:cNvSpPr/>
          <p:nvPr/>
        </p:nvSpPr>
        <p:spPr>
          <a:xfrm>
            <a:off x="4514329" y="2225729"/>
            <a:ext cx="45719" cy="4047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494768" y="2225729"/>
            <a:ext cx="45719" cy="4047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882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Principalele</a:t>
            </a:r>
            <a:r>
              <a:rPr lang="en-US" dirty="0"/>
              <a:t> </a:t>
            </a:r>
            <a:r>
              <a:rPr lang="en-US" dirty="0" err="1"/>
              <a:t>părți</a:t>
            </a:r>
            <a:r>
              <a:rPr lang="en-US" dirty="0"/>
              <a:t> ale </a:t>
            </a:r>
            <a:r>
              <a:rPr lang="en-US" dirty="0" err="1"/>
              <a:t>prezentării</a:t>
            </a:r>
            <a:endParaRPr lang="en-US" dirty="0"/>
          </a:p>
        </p:txBody>
      </p:sp>
      <p:sp>
        <p:nvSpPr>
          <p:cNvPr id="3" name="Content Placeholder 2"/>
          <p:cNvSpPr>
            <a:spLocks noGrp="1"/>
          </p:cNvSpPr>
          <p:nvPr>
            <p:ph sz="quarter" idx="13"/>
          </p:nvPr>
        </p:nvSpPr>
        <p:spPr>
          <a:xfrm>
            <a:off x="1126641" y="2651209"/>
            <a:ext cx="9956042" cy="2934045"/>
          </a:xfrm>
        </p:spPr>
        <p:txBody>
          <a:bodyPr>
            <a:normAutofit lnSpcReduction="10000"/>
          </a:bodyPr>
          <a:lstStyle/>
          <a:p>
            <a:r>
              <a:rPr lang="en-US" sz="2800" dirty="0">
                <a:solidFill>
                  <a:schemeClr val="tx1">
                    <a:lumMod val="50000"/>
                    <a:lumOff val="50000"/>
                  </a:schemeClr>
                </a:solidFill>
              </a:rPr>
              <a:t>C.8.1 </a:t>
            </a:r>
            <a:r>
              <a:rPr lang="en-US" sz="2800" dirty="0" err="1">
                <a:solidFill>
                  <a:schemeClr val="tx1">
                    <a:lumMod val="50000"/>
                    <a:lumOff val="50000"/>
                  </a:schemeClr>
                </a:solidFill>
              </a:rPr>
              <a:t>Identificarea</a:t>
            </a:r>
            <a:r>
              <a:rPr lang="en-US" sz="2800" dirty="0">
                <a:solidFill>
                  <a:schemeClr val="tx1">
                    <a:lumMod val="50000"/>
                    <a:lumOff val="50000"/>
                  </a:schemeClr>
                </a:solidFill>
              </a:rPr>
              <a:t> </a:t>
            </a:r>
            <a:r>
              <a:rPr lang="en-US" sz="2800" dirty="0" err="1">
                <a:solidFill>
                  <a:schemeClr val="tx1">
                    <a:lumMod val="50000"/>
                    <a:lumOff val="50000"/>
                  </a:schemeClr>
                </a:solidFill>
              </a:rPr>
              <a:t>parolelor</a:t>
            </a:r>
            <a:r>
              <a:rPr lang="en-US" sz="2800" dirty="0">
                <a:solidFill>
                  <a:schemeClr val="tx1">
                    <a:lumMod val="50000"/>
                    <a:lumOff val="50000"/>
                  </a:schemeClr>
                </a:solidFill>
              </a:rPr>
              <a:t> </a:t>
            </a:r>
            <a:r>
              <a:rPr lang="en-US" sz="2800" dirty="0" err="1">
                <a:solidFill>
                  <a:schemeClr val="tx1">
                    <a:lumMod val="50000"/>
                    <a:lumOff val="50000"/>
                  </a:schemeClr>
                </a:solidFill>
              </a:rPr>
              <a:t>ascunse</a:t>
            </a:r>
            <a:r>
              <a:rPr lang="en-US" sz="2800" dirty="0">
                <a:solidFill>
                  <a:schemeClr val="tx1">
                    <a:lumMod val="50000"/>
                    <a:lumOff val="50000"/>
                  </a:schemeClr>
                </a:solidFill>
              </a:rPr>
              <a:t> in </a:t>
            </a:r>
            <a:r>
              <a:rPr lang="en-US" sz="2800" dirty="0" err="1">
                <a:solidFill>
                  <a:schemeClr val="tx1">
                    <a:lumMod val="50000"/>
                    <a:lumOff val="50000"/>
                  </a:schemeClr>
                </a:solidFill>
              </a:rPr>
              <a:t>executabile</a:t>
            </a:r>
            <a:endParaRPr lang="en-US" sz="2800" dirty="0">
              <a:solidFill>
                <a:schemeClr val="tx1">
                  <a:lumMod val="50000"/>
                  <a:lumOff val="50000"/>
                </a:schemeClr>
              </a:solidFill>
            </a:endParaRPr>
          </a:p>
          <a:p>
            <a:r>
              <a:rPr lang="en-US" sz="2800" dirty="0">
                <a:solidFill>
                  <a:schemeClr val="tx1">
                    <a:lumMod val="50000"/>
                    <a:lumOff val="50000"/>
                  </a:schemeClr>
                </a:solidFill>
              </a:rPr>
              <a:t>C.8.2 </a:t>
            </a:r>
            <a:r>
              <a:rPr lang="en-US" sz="2800" dirty="0" err="1">
                <a:solidFill>
                  <a:schemeClr val="tx1">
                    <a:lumMod val="50000"/>
                    <a:lumOff val="50000"/>
                  </a:schemeClr>
                </a:solidFill>
              </a:rPr>
              <a:t>Adăugarea</a:t>
            </a:r>
            <a:r>
              <a:rPr lang="en-US" sz="2800" dirty="0">
                <a:solidFill>
                  <a:schemeClr val="tx1">
                    <a:lumMod val="50000"/>
                    <a:lumOff val="50000"/>
                  </a:schemeClr>
                </a:solidFill>
              </a:rPr>
              <a:t> de cod </a:t>
            </a:r>
            <a:r>
              <a:rPr lang="en-US" sz="2800" dirty="0" err="1">
                <a:solidFill>
                  <a:schemeClr val="tx1">
                    <a:lumMod val="50000"/>
                    <a:lumOff val="50000"/>
                  </a:schemeClr>
                </a:solidFill>
              </a:rPr>
              <a:t>mașină</a:t>
            </a:r>
            <a:endParaRPr lang="en-US" sz="2800" dirty="0">
              <a:solidFill>
                <a:schemeClr val="tx1">
                  <a:lumMod val="50000"/>
                  <a:lumOff val="50000"/>
                </a:schemeClr>
              </a:solidFill>
            </a:endParaRPr>
          </a:p>
          <a:p>
            <a:r>
              <a:rPr lang="en-US" sz="2800" dirty="0">
                <a:solidFill>
                  <a:schemeClr val="tx1">
                    <a:lumMod val="50000"/>
                    <a:lumOff val="50000"/>
                  </a:schemeClr>
                </a:solidFill>
              </a:rPr>
              <a:t>C.8.3 </a:t>
            </a:r>
            <a:r>
              <a:rPr lang="en-US" sz="2800" dirty="0" err="1">
                <a:solidFill>
                  <a:schemeClr val="tx1">
                    <a:lumMod val="50000"/>
                    <a:lumOff val="50000"/>
                  </a:schemeClr>
                </a:solidFill>
              </a:rPr>
              <a:t>Modificare</a:t>
            </a:r>
            <a:r>
              <a:rPr lang="en-US" sz="2800" dirty="0">
                <a:solidFill>
                  <a:schemeClr val="tx1">
                    <a:lumMod val="50000"/>
                    <a:lumOff val="50000"/>
                  </a:schemeClr>
                </a:solidFill>
              </a:rPr>
              <a:t> entry point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inserție</a:t>
            </a:r>
            <a:r>
              <a:rPr lang="en-US" sz="2800" dirty="0">
                <a:solidFill>
                  <a:schemeClr val="tx1">
                    <a:lumMod val="50000"/>
                    <a:lumOff val="50000"/>
                  </a:schemeClr>
                </a:solidFill>
              </a:rPr>
              <a:t> de cod </a:t>
            </a:r>
            <a:r>
              <a:rPr lang="en-US" sz="2800" dirty="0" err="1">
                <a:solidFill>
                  <a:schemeClr val="tx1">
                    <a:lumMod val="50000"/>
                    <a:lumOff val="50000"/>
                  </a:schemeClr>
                </a:solidFill>
              </a:rPr>
              <a:t>mașină</a:t>
            </a:r>
            <a:endParaRPr lang="en-US" sz="2800" dirty="0">
              <a:solidFill>
                <a:schemeClr val="tx1">
                  <a:lumMod val="50000"/>
                  <a:lumOff val="50000"/>
                </a:schemeClr>
              </a:solidFill>
            </a:endParaRPr>
          </a:p>
          <a:p>
            <a:r>
              <a:rPr lang="en-US" sz="2800" dirty="0">
                <a:solidFill>
                  <a:schemeClr val="tx1">
                    <a:lumMod val="50000"/>
                    <a:lumOff val="50000"/>
                  </a:schemeClr>
                </a:solidFill>
              </a:rPr>
              <a:t>C.8.4 </a:t>
            </a:r>
            <a:r>
              <a:rPr lang="en-US" sz="2800" dirty="0" err="1">
                <a:solidFill>
                  <a:schemeClr val="tx1">
                    <a:lumMod val="50000"/>
                    <a:lumOff val="50000"/>
                  </a:schemeClr>
                </a:solidFill>
              </a:rPr>
              <a:t>Adaugarea</a:t>
            </a:r>
            <a:r>
              <a:rPr lang="en-US" sz="2800" dirty="0">
                <a:solidFill>
                  <a:schemeClr val="tx1">
                    <a:lumMod val="50000"/>
                    <a:lumOff val="50000"/>
                  </a:schemeClr>
                </a:solidFill>
              </a:rPr>
              <a:t> de </a:t>
            </a:r>
            <a:r>
              <a:rPr lang="en-US" sz="2800" dirty="0" err="1">
                <a:solidFill>
                  <a:schemeClr val="tx1">
                    <a:lumMod val="50000"/>
                    <a:lumOff val="50000"/>
                  </a:schemeClr>
                </a:solidFill>
              </a:rPr>
              <a:t>structuri</a:t>
            </a:r>
            <a:r>
              <a:rPr lang="en-US" sz="2800" dirty="0">
                <a:solidFill>
                  <a:schemeClr val="tx1">
                    <a:lumMod val="50000"/>
                    <a:lumOff val="50000"/>
                  </a:schemeClr>
                </a:solidFill>
              </a:rPr>
              <a:t> de date in </a:t>
            </a:r>
            <a:r>
              <a:rPr lang="en-US" sz="2800" dirty="0" err="1">
                <a:solidFill>
                  <a:schemeClr val="tx1">
                    <a:lumMod val="50000"/>
                    <a:lumOff val="50000"/>
                  </a:schemeClr>
                </a:solidFill>
              </a:rPr>
              <a:t>executabile</a:t>
            </a:r>
            <a:endParaRPr lang="en-US" sz="2800" dirty="0">
              <a:solidFill>
                <a:schemeClr val="tx1">
                  <a:lumMod val="50000"/>
                  <a:lumOff val="50000"/>
                </a:schemeClr>
              </a:solidFill>
            </a:endParaRPr>
          </a:p>
          <a:p>
            <a:r>
              <a:rPr lang="en-US" sz="2800" dirty="0">
                <a:solidFill>
                  <a:schemeClr val="tx1">
                    <a:lumMod val="50000"/>
                    <a:lumOff val="50000"/>
                  </a:schemeClr>
                </a:solidFill>
              </a:rPr>
              <a:t>C.8.5 </a:t>
            </a:r>
            <a:r>
              <a:rPr lang="en-US" sz="2800" dirty="0" err="1">
                <a:solidFill>
                  <a:schemeClr val="tx1">
                    <a:lumMod val="50000"/>
                    <a:lumOff val="50000"/>
                  </a:schemeClr>
                </a:solidFill>
              </a:rPr>
              <a:t>modificări</a:t>
            </a:r>
            <a:r>
              <a:rPr lang="en-US" sz="2800" dirty="0">
                <a:solidFill>
                  <a:schemeClr val="tx1">
                    <a:lumMod val="50000"/>
                    <a:lumOff val="50000"/>
                  </a:schemeClr>
                </a:solidFill>
              </a:rPr>
              <a:t> de </a:t>
            </a:r>
            <a:r>
              <a:rPr lang="en-US" sz="2800" dirty="0" err="1">
                <a:solidFill>
                  <a:schemeClr val="tx1">
                    <a:lumMod val="50000"/>
                    <a:lumOff val="50000"/>
                  </a:schemeClr>
                </a:solidFill>
              </a:rPr>
              <a:t>adrese</a:t>
            </a:r>
            <a:r>
              <a:rPr lang="en-US" sz="2800" dirty="0">
                <a:solidFill>
                  <a:schemeClr val="tx1">
                    <a:lumMod val="50000"/>
                    <a:lumOff val="50000"/>
                  </a:schemeClr>
                </a:solidFill>
              </a:rPr>
              <a:t> </a:t>
            </a:r>
            <a:r>
              <a:rPr lang="en-US" sz="2800" dirty="0" err="1">
                <a:solidFill>
                  <a:schemeClr val="tx1">
                    <a:lumMod val="50000"/>
                    <a:lumOff val="50000"/>
                  </a:schemeClr>
                </a:solidFill>
              </a:rPr>
              <a:t>către</a:t>
            </a:r>
            <a:r>
              <a:rPr lang="en-US" sz="2800" dirty="0">
                <a:solidFill>
                  <a:schemeClr val="tx1">
                    <a:lumMod val="50000"/>
                    <a:lumOff val="50000"/>
                  </a:schemeClr>
                </a:solidFill>
              </a:rPr>
              <a:t> </a:t>
            </a:r>
            <a:r>
              <a:rPr lang="en-US" sz="2800" dirty="0" err="1">
                <a:solidFill>
                  <a:schemeClr val="tx1">
                    <a:lumMod val="50000"/>
                    <a:lumOff val="50000"/>
                  </a:schemeClr>
                </a:solidFill>
              </a:rPr>
              <a:t>alte</a:t>
            </a:r>
            <a:r>
              <a:rPr lang="en-US" sz="2800" dirty="0">
                <a:solidFill>
                  <a:schemeClr val="tx1">
                    <a:lumMod val="50000"/>
                    <a:lumOff val="50000"/>
                  </a:schemeClr>
                </a:solidFill>
              </a:rPr>
              <a:t> </a:t>
            </a:r>
            <a:r>
              <a:rPr lang="en-US" sz="2800" dirty="0" err="1">
                <a:solidFill>
                  <a:schemeClr val="tx1">
                    <a:lumMod val="50000"/>
                    <a:lumOff val="50000"/>
                  </a:schemeClr>
                </a:solidFill>
              </a:rPr>
              <a:t>argumente</a:t>
            </a:r>
            <a:endParaRPr lang="en-US" sz="2800" dirty="0">
              <a:solidFill>
                <a:schemeClr val="tx1">
                  <a:lumMod val="50000"/>
                  <a:lumOff val="50000"/>
                </a:schemeClr>
              </a:solidFill>
            </a:endParaRPr>
          </a:p>
        </p:txBody>
      </p:sp>
      <p:sp>
        <p:nvSpPr>
          <p:cNvPr id="4" name="Rectangle 3"/>
          <p:cNvSpPr/>
          <p:nvPr/>
        </p:nvSpPr>
        <p:spPr>
          <a:xfrm>
            <a:off x="685800" y="2039546"/>
            <a:ext cx="7473521" cy="523220"/>
          </a:xfrm>
          <a:prstGeom prst="rect">
            <a:avLst/>
          </a:prstGeom>
        </p:spPr>
        <p:txBody>
          <a:bodyPr wrap="none">
            <a:spAutoFit/>
          </a:bodyPr>
          <a:lstStyle/>
          <a:p>
            <a:r>
              <a:rPr lang="en-US" sz="2800" dirty="0">
                <a:solidFill>
                  <a:prstClr val="black">
                    <a:lumMod val="50000"/>
                    <a:lumOff val="50000"/>
                  </a:prstClr>
                </a:solidFill>
              </a:rPr>
              <a:t>C.8 </a:t>
            </a:r>
            <a:r>
              <a:rPr lang="it-IT" sz="2800" dirty="0">
                <a:solidFill>
                  <a:prstClr val="black">
                    <a:lumMod val="50000"/>
                    <a:lumOff val="50000"/>
                  </a:prstClr>
                </a:solidFill>
              </a:rPr>
              <a:t>Dezasamblare și Patching cu </a:t>
            </a:r>
            <a:r>
              <a:rPr lang="it-IT" sz="2800" dirty="0">
                <a:solidFill>
                  <a:schemeClr val="accent2">
                    <a:lumMod val="75000"/>
                  </a:schemeClr>
                </a:solidFill>
              </a:rPr>
              <a:t>X32dbg </a:t>
            </a:r>
            <a:r>
              <a:rPr lang="it-IT" sz="2800" dirty="0">
                <a:solidFill>
                  <a:schemeClr val="tx1">
                    <a:lumMod val="50000"/>
                    <a:lumOff val="50000"/>
                  </a:schemeClr>
                </a:solidFill>
              </a:rPr>
              <a:t>/</a:t>
            </a:r>
            <a:r>
              <a:rPr lang="it-IT" sz="2800" dirty="0">
                <a:solidFill>
                  <a:schemeClr val="accent2">
                    <a:lumMod val="75000"/>
                  </a:schemeClr>
                </a:solidFill>
              </a:rPr>
              <a:t> X64dbg</a:t>
            </a:r>
            <a:r>
              <a:rPr lang="en-US" sz="2800" dirty="0">
                <a:solidFill>
                  <a:prstClr val="black">
                    <a:lumMod val="50000"/>
                    <a:lumOff val="50000"/>
                  </a:prstClr>
                </a:solidFill>
              </a:rPr>
              <a:t>:</a:t>
            </a: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pic>
        <p:nvPicPr>
          <p:cNvPr id="7" name="Picture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146098" y="2140247"/>
            <a:ext cx="1288753" cy="1288753"/>
          </a:xfrm>
          <a:prstGeom prst="rect">
            <a:avLst/>
          </a:prstGeom>
        </p:spPr>
      </p:pic>
    </p:spTree>
    <p:extLst>
      <p:ext uri="{BB962C8B-B14F-4D97-AF65-F5344CB8AC3E}">
        <p14:creationId xmlns:p14="http://schemas.microsoft.com/office/powerpoint/2010/main" val="3982894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8271" y="1070429"/>
            <a:ext cx="9755187" cy="2766528"/>
          </a:xfrm>
        </p:spPr>
        <p:txBody>
          <a:bodyPr>
            <a:normAutofit/>
          </a:bodyPr>
          <a:lstStyle/>
          <a:p>
            <a:r>
              <a:rPr lang="es-ES" u="sng" dirty="0"/>
              <a:t>C.8.2 </a:t>
            </a:r>
            <a:r>
              <a:rPr lang="es-ES" u="sng" dirty="0" err="1"/>
              <a:t>Adăugarea</a:t>
            </a:r>
            <a:r>
              <a:rPr lang="es-ES" u="sng" dirty="0"/>
              <a:t> de </a:t>
            </a:r>
            <a:r>
              <a:rPr lang="es-ES" u="sng" dirty="0" err="1"/>
              <a:t>cod</a:t>
            </a:r>
            <a:r>
              <a:rPr lang="es-ES" u="sng" dirty="0"/>
              <a:t> </a:t>
            </a:r>
            <a:r>
              <a:rPr lang="es-ES" u="sng" dirty="0" err="1"/>
              <a:t>mașină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761588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“Peștera în cod” (code cave)</a:t>
            </a:r>
            <a:br>
              <a:rPr lang="en-US"/>
            </a:br>
            <a:r>
              <a:rPr lang="en-US" sz="2000"/>
              <a:t>sau cum să adăugați cod mașină in executabile</a:t>
            </a:r>
          </a:p>
        </p:txBody>
      </p:sp>
      <p:pic>
        <p:nvPicPr>
          <p:cNvPr id="35" name="Picture 34">
            <a:extLst>
              <a:ext uri="{FF2B5EF4-FFF2-40B4-BE49-F238E27FC236}">
                <a16:creationId xmlns:a16="http://schemas.microsoft.com/office/drawing/2014/main" id="{E2FE191D-DD97-4F1B-B958-00181CE02417}"/>
              </a:ext>
            </a:extLst>
          </p:cNvPr>
          <p:cNvPicPr>
            <a:picLocks noChangeAspect="1"/>
          </p:cNvPicPr>
          <p:nvPr/>
        </p:nvPicPr>
        <p:blipFill>
          <a:blip r:embed="rId2"/>
          <a:stretch>
            <a:fillRect/>
          </a:stretch>
        </p:blipFill>
        <p:spPr>
          <a:xfrm>
            <a:off x="966021" y="2525981"/>
            <a:ext cx="3240415" cy="3257089"/>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36" name="Picture 35">
            <a:extLst>
              <a:ext uri="{FF2B5EF4-FFF2-40B4-BE49-F238E27FC236}">
                <a16:creationId xmlns:a16="http://schemas.microsoft.com/office/drawing/2014/main" id="{65BF04D6-BBCE-42BD-A737-6C780044631D}"/>
              </a:ext>
            </a:extLst>
          </p:cNvPr>
          <p:cNvPicPr>
            <a:picLocks noChangeAspect="1"/>
          </p:cNvPicPr>
          <p:nvPr/>
        </p:nvPicPr>
        <p:blipFill>
          <a:blip r:embed="rId3"/>
          <a:stretch>
            <a:fillRect/>
          </a:stretch>
        </p:blipFill>
        <p:spPr>
          <a:xfrm>
            <a:off x="3846035" y="5195085"/>
            <a:ext cx="1113575" cy="1079830"/>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grpSp>
        <p:nvGrpSpPr>
          <p:cNvPr id="40" name="Group 39"/>
          <p:cNvGrpSpPr/>
          <p:nvPr/>
        </p:nvGrpSpPr>
        <p:grpSpPr>
          <a:xfrm>
            <a:off x="2115653" y="4829195"/>
            <a:ext cx="463958" cy="587515"/>
            <a:chOff x="10947211" y="1963464"/>
            <a:chExt cx="463958" cy="587515"/>
          </a:xfrm>
        </p:grpSpPr>
        <p:sp>
          <p:nvSpPr>
            <p:cNvPr id="41" name="Right Arrow 4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2" name="Oval 4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4" name="Rectangle 3"/>
          <p:cNvSpPr/>
          <p:nvPr/>
        </p:nvSpPr>
        <p:spPr>
          <a:xfrm>
            <a:off x="5406534" y="2949972"/>
            <a:ext cx="6104886" cy="1754326"/>
          </a:xfrm>
          <a:prstGeom prst="rect">
            <a:avLst/>
          </a:prstGeom>
        </p:spPr>
        <p:txBody>
          <a:bodyPr wrap="square">
            <a:spAutoFit/>
          </a:bodyPr>
          <a:lstStyle/>
          <a:p>
            <a:r>
              <a:rPr lang="en-US">
                <a:solidFill>
                  <a:schemeClr val="tx1">
                    <a:lumMod val="50000"/>
                    <a:lumOff val="50000"/>
                  </a:schemeClr>
                </a:solidFill>
              </a:rPr>
              <a:t>Cum să adăugați cod mașină în fișiere executabile PE?</a:t>
            </a:r>
          </a:p>
          <a:p>
            <a:pPr marL="285750" indent="-285750">
              <a:buFont typeface="Arial" panose="020B0604020202020204" pitchFamily="34" charset="0"/>
              <a:buChar char="•"/>
            </a:pPr>
            <a:endParaRPr lang="en-US">
              <a:solidFill>
                <a:schemeClr val="tx1">
                  <a:lumMod val="50000"/>
                  <a:lumOff val="50000"/>
                </a:schemeClr>
              </a:solidFill>
            </a:endParaRPr>
          </a:p>
          <a:p>
            <a:r>
              <a:rPr lang="en-US">
                <a:solidFill>
                  <a:schemeClr val="tx1">
                    <a:lumMod val="50000"/>
                    <a:lumOff val="50000"/>
                  </a:schemeClr>
                </a:solidFill>
              </a:rPr>
              <a:t>Pentru a adăuga cod mașină:</a:t>
            </a:r>
          </a:p>
          <a:p>
            <a:pPr marL="285750" indent="-285750">
              <a:buFont typeface="Arial" panose="020B0604020202020204" pitchFamily="34" charset="0"/>
              <a:buChar char="•"/>
            </a:pPr>
            <a:r>
              <a:rPr lang="en-US">
                <a:solidFill>
                  <a:schemeClr val="tx1">
                    <a:lumMod val="50000"/>
                    <a:lumOff val="50000"/>
                  </a:schemeClr>
                </a:solidFill>
              </a:rPr>
              <a:t>Trebuie să găsim o zonă din executabil care nu este folosită!</a:t>
            </a:r>
          </a:p>
          <a:p>
            <a:pPr marL="285750" indent="-285750">
              <a:buFont typeface="Arial" panose="020B0604020202020204" pitchFamily="34" charset="0"/>
              <a:buChar char="•"/>
            </a:pPr>
            <a:r>
              <a:rPr lang="en-US">
                <a:solidFill>
                  <a:schemeClr val="tx1">
                    <a:lumMod val="50000"/>
                    <a:lumOff val="50000"/>
                  </a:schemeClr>
                </a:solidFill>
              </a:rPr>
              <a:t>Trebuie să eliminăm o parte din codul original fără a afecta „prea mult” funcționalitatea!</a:t>
            </a:r>
          </a:p>
        </p:txBody>
      </p:sp>
      <p:sp>
        <p:nvSpPr>
          <p:cNvPr id="43" name="Flowchart: Process 42"/>
          <p:cNvSpPr/>
          <p:nvPr/>
        </p:nvSpPr>
        <p:spPr>
          <a:xfrm>
            <a:off x="5235879" y="2789181"/>
            <a:ext cx="6231532" cy="2114759"/>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4" name="Flowchart: Process 33"/>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1458738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0324909" y="1886"/>
            <a:ext cx="1867091" cy="741919"/>
          </a:xfrm>
          <a:prstGeom prst="rect">
            <a:avLst/>
          </a:prstGeom>
          <a:gradFill flip="none" rotWithShape="1">
            <a:gsLst>
              <a:gs pos="0">
                <a:schemeClr val="bg1"/>
              </a:gs>
              <a:gs pos="74000">
                <a:schemeClr val="bg1">
                  <a:lumMod val="85000"/>
                </a:schemeClr>
              </a:gs>
              <a:gs pos="83000">
                <a:schemeClr val="bg1">
                  <a:lumMod val="85000"/>
                </a:schemeClr>
              </a:gs>
              <a:gs pos="100000">
                <a:schemeClr val="bg1">
                  <a:lumMod val="85000"/>
                </a:schemeClr>
              </a:gs>
            </a:gsLst>
            <a:lin ang="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19" name="Title 1"/>
          <p:cNvSpPr txBox="1">
            <a:spLocks/>
          </p:cNvSpPr>
          <p:nvPr/>
        </p:nvSpPr>
        <p:spPr>
          <a:xfrm>
            <a:off x="201244" y="163414"/>
            <a:ext cx="10614608" cy="5696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prstClr val="black">
                    <a:lumMod val="50000"/>
                    <a:lumOff val="50000"/>
                  </a:prstClr>
                </a:solidFill>
              </a:rPr>
              <a:t>Compilarea unui executabilul în </a:t>
            </a:r>
            <a:r>
              <a:rPr lang="en-US">
                <a:solidFill>
                  <a:schemeClr val="tx1">
                    <a:lumMod val="50000"/>
                    <a:lumOff val="50000"/>
                  </a:schemeClr>
                </a:solidFill>
              </a:rPr>
              <a:t>F</a:t>
            </a:r>
            <a:r>
              <a:rPr lang="en-US" u="sng">
                <a:solidFill>
                  <a:schemeClr val="tx1">
                    <a:lumMod val="50000"/>
                    <a:lumOff val="50000"/>
                  </a:schemeClr>
                </a:solidFill>
              </a:rPr>
              <a:t>ASM</a:t>
            </a:r>
            <a:r>
              <a:rPr lang="en-US">
                <a:solidFill>
                  <a:schemeClr val="tx1">
                    <a:lumMod val="50000"/>
                    <a:lumOff val="50000"/>
                  </a:schemeClr>
                </a:solidFill>
              </a:rPr>
              <a:t> (din nou)</a:t>
            </a:r>
          </a:p>
        </p:txBody>
      </p:sp>
      <p:sp>
        <p:nvSpPr>
          <p:cNvPr id="20" name="Rectangle 19"/>
          <p:cNvSpPr/>
          <p:nvPr/>
        </p:nvSpPr>
        <p:spPr>
          <a:xfrm>
            <a:off x="1" y="743805"/>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2209808" y="754530"/>
            <a:ext cx="9996402" cy="5809860"/>
          </a:xfrm>
          <a:prstGeom prst="rect">
            <a:avLst/>
          </a:prstGeom>
        </p:spPr>
        <p:txBody>
          <a:bodyPr wrap="square">
            <a:spAutoFit/>
          </a:bodyPr>
          <a:lstStyle/>
          <a:p>
            <a:pPr>
              <a:lnSpc>
                <a:spcPct val="107000"/>
              </a:lnSpc>
              <a:spcAft>
                <a:spcPts val="800"/>
              </a:spcAft>
            </a:pPr>
            <a:r>
              <a:rPr lang="en-US" sz="1100">
                <a:solidFill>
                  <a:prstClr val="black"/>
                </a:solidFill>
                <a:ea typeface="Calibri" panose="020F0502020204030204" pitchFamily="34" charset="0"/>
                <a:cs typeface="Times New Roman" panose="02020603050405020304" pitchFamily="18" charset="0"/>
              </a:rPr>
              <a:t> </a:t>
            </a: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GUI</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4.0</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specifică formatul executabilului ca fiind PE (Portable Executable) pentru interfața grafică Windows, versiunea 4.0</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entry</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start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definește punctul de intrare al programului, unde execuția va începe</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include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'INCLUDE/win32a.inc'</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include fișierul de antet 'win32a.inc' care conține macro-uri și definiții pentru interfața cu API-ul Windows</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section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'.data'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data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readable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writeable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începe o secțiune de date care poate fi citită și scrisă</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title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db</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'Inginerie Inversa'</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definește un șir de caractere pentru titlu, terminat cu null (0) pentru a fi folosit în mesaj</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db</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'Malware'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definește un șir de caractere pentru mesaj, terminat cu null (0)</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section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'.text'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code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readable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executable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începe secțiunea de cod, care poate fi citită și executată</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start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eticheta 'start', care este punctul de intrare al programului</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NOP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introducem instructiuni NOP (No Operation), atatea cate dorim pentru exemplificare</a:t>
            </a:r>
            <a:endPar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NOP</a:t>
            </a: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NOP</a:t>
            </a:r>
          </a:p>
          <a:p>
            <a:pPr>
              <a:lnSpc>
                <a:spcPct val="107000"/>
              </a:lnSpc>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    push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pune valoarea 0 pe stivă, reprezentând handle-ul pentru fereastra părinte (niciuna în acest caz)</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title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pune adresa șirului de titlu pe stivă</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pune adresa șirului de mesaj pe stivă</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pune valoarea 0 pe stivă, care reprezintă stilul cutiei de mesaj (MB_OK)</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call</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MessageBoxA</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apelează funcția MessageBoxA din user32.dll</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pune valoarea 0 pe stivă, argument pentru ExitProcess care indică statusul de ieșire</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call</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ExitProcess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apelează funcția ExitProcess din kernel32.dll pentru a încheia programul</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section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'.idata'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data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readable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writeable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începe secțiunea de date pentru importuri, care poate fi citită și scrisă</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library</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kernel32</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'KERNEL32.DLL'</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specifică că vom folosi funcții din KERNEL32.DLL</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user32</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'USER32.DLL'</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și din USER32.DLL</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kernel32</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începe definițiile de import pentru kernel32.dll</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ExitProcess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'ExitProcess'</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specifică că dorim să folosim funcția ExitProcess din acest DLL</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user32</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începe definițiile de import pentru user32.dll</a:t>
            </a:r>
            <a:endParaRPr lang="en-US" sz="1100">
              <a:solidFill>
                <a:prstClr val="black"/>
              </a:solidFill>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MessageBoxA</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'MessageBoxA'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specifică că dorim să folosim funcția MessageBoxA din acest DLL</a:t>
            </a:r>
            <a:endParaRPr lang="en-US" sz="1100">
              <a:solidFill>
                <a:prstClr val="black"/>
              </a:solidFill>
              <a:ea typeface="Calibri" panose="020F0502020204030204" pitchFamily="34" charset="0"/>
              <a:cs typeface="Times New Roman" panose="02020603050405020304" pitchFamily="18" charset="0"/>
            </a:endParaRPr>
          </a:p>
        </p:txBody>
      </p:sp>
      <p:sp>
        <p:nvSpPr>
          <p:cNvPr id="7" name="Rectangle 6"/>
          <p:cNvSpPr/>
          <p:nvPr/>
        </p:nvSpPr>
        <p:spPr>
          <a:xfrm>
            <a:off x="2104876" y="774998"/>
            <a:ext cx="45719" cy="608300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3" name="Left Brace 2"/>
          <p:cNvSpPr/>
          <p:nvPr/>
        </p:nvSpPr>
        <p:spPr>
          <a:xfrm>
            <a:off x="1713786" y="2653834"/>
            <a:ext cx="376881" cy="2124057"/>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9" name="Left Brace 8"/>
          <p:cNvSpPr/>
          <p:nvPr/>
        </p:nvSpPr>
        <p:spPr>
          <a:xfrm>
            <a:off x="1709461" y="4895723"/>
            <a:ext cx="376881" cy="1577547"/>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0" name="Left Brace 9"/>
          <p:cNvSpPr/>
          <p:nvPr/>
        </p:nvSpPr>
        <p:spPr>
          <a:xfrm>
            <a:off x="1767018" y="1923803"/>
            <a:ext cx="323649" cy="618308"/>
          </a:xfrm>
          <a:prstGeom prst="leftBrace">
            <a:avLst>
              <a:gd name="adj1" fmla="val 12151"/>
              <a:gd name="adj2"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 name="Rectangle 3"/>
          <p:cNvSpPr/>
          <p:nvPr/>
        </p:nvSpPr>
        <p:spPr>
          <a:xfrm>
            <a:off x="993057" y="2029757"/>
            <a:ext cx="657424" cy="369332"/>
          </a:xfrm>
          <a:prstGeom prst="rect">
            <a:avLst/>
          </a:prstGeom>
        </p:spPr>
        <p:txBody>
          <a:bodyPr wrap="none">
            <a:spAutoFit/>
          </a:bodyPr>
          <a:lstStyle/>
          <a:p>
            <a:r>
              <a:rPr lang="en-US">
                <a:solidFill>
                  <a:prstClr val="black"/>
                </a:solidFill>
              </a:rPr>
              <a:t>.data</a:t>
            </a:r>
          </a:p>
        </p:txBody>
      </p:sp>
      <p:sp>
        <p:nvSpPr>
          <p:cNvPr id="5" name="Rectangle 4"/>
          <p:cNvSpPr/>
          <p:nvPr/>
        </p:nvSpPr>
        <p:spPr>
          <a:xfrm>
            <a:off x="996622" y="3510022"/>
            <a:ext cx="600870" cy="369332"/>
          </a:xfrm>
          <a:prstGeom prst="rect">
            <a:avLst/>
          </a:prstGeom>
        </p:spPr>
        <p:txBody>
          <a:bodyPr wrap="none">
            <a:spAutoFit/>
          </a:bodyPr>
          <a:lstStyle/>
          <a:p>
            <a:r>
              <a:rPr lang="en-US">
                <a:solidFill>
                  <a:prstClr val="black"/>
                </a:solidFill>
              </a:rPr>
              <a:t>.text</a:t>
            </a:r>
          </a:p>
        </p:txBody>
      </p:sp>
      <p:sp>
        <p:nvSpPr>
          <p:cNvPr id="6" name="Rectangle 5"/>
          <p:cNvSpPr/>
          <p:nvPr/>
        </p:nvSpPr>
        <p:spPr>
          <a:xfrm>
            <a:off x="899525" y="5487474"/>
            <a:ext cx="710323" cy="369332"/>
          </a:xfrm>
          <a:prstGeom prst="rect">
            <a:avLst/>
          </a:prstGeom>
        </p:spPr>
        <p:txBody>
          <a:bodyPr wrap="none">
            <a:spAutoFit/>
          </a:bodyPr>
          <a:lstStyle/>
          <a:p>
            <a:r>
              <a:rPr lang="en-US">
                <a:solidFill>
                  <a:prstClr val="black"/>
                </a:solidFill>
              </a:rPr>
              <a:t>.idata</a:t>
            </a:r>
          </a:p>
        </p:txBody>
      </p:sp>
    </p:spTree>
    <p:extLst>
      <p:ext uri="{BB962C8B-B14F-4D97-AF65-F5344CB8AC3E}">
        <p14:creationId xmlns:p14="http://schemas.microsoft.com/office/powerpoint/2010/main" val="1544885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0A001F-9E9E-4184-A23A-2363F38A12C6}"/>
              </a:ext>
            </a:extLst>
          </p:cNvPr>
          <p:cNvPicPr>
            <a:picLocks noChangeAspect="1"/>
          </p:cNvPicPr>
          <p:nvPr/>
        </p:nvPicPr>
        <p:blipFill>
          <a:blip r:embed="rId2"/>
          <a:stretch>
            <a:fillRect/>
          </a:stretch>
        </p:blipFill>
        <p:spPr>
          <a:xfrm>
            <a:off x="342329" y="428712"/>
            <a:ext cx="5659362" cy="5990897"/>
          </a:xfrm>
          <a:prstGeom prst="rect">
            <a:avLst/>
          </a:prstGeom>
        </p:spPr>
      </p:pic>
      <p:grpSp>
        <p:nvGrpSpPr>
          <p:cNvPr id="12" name="Group 11"/>
          <p:cNvGrpSpPr/>
          <p:nvPr/>
        </p:nvGrpSpPr>
        <p:grpSpPr>
          <a:xfrm>
            <a:off x="2358334" y="1000687"/>
            <a:ext cx="463958" cy="587515"/>
            <a:chOff x="10947211" y="1963464"/>
            <a:chExt cx="463958" cy="587515"/>
          </a:xfrm>
        </p:grpSpPr>
        <p:sp>
          <p:nvSpPr>
            <p:cNvPr id="13" name="Right Arrow 1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7" name="Flowchart: Process 6"/>
          <p:cNvSpPr/>
          <p:nvPr/>
        </p:nvSpPr>
        <p:spPr>
          <a:xfrm>
            <a:off x="200415"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917778" y="2150844"/>
            <a:ext cx="2438400" cy="2438400"/>
          </a:xfrm>
          <a:prstGeom prst="rect">
            <a:avLst/>
          </a:prstGeom>
        </p:spPr>
      </p:pic>
      <p:sp>
        <p:nvSpPr>
          <p:cNvPr id="9" name="Rectangle 8"/>
          <p:cNvSpPr/>
          <p:nvPr/>
        </p:nvSpPr>
        <p:spPr>
          <a:xfrm>
            <a:off x="261635" y="120235"/>
            <a:ext cx="2442976" cy="338554"/>
          </a:xfrm>
          <a:prstGeom prst="rect">
            <a:avLst/>
          </a:prstGeom>
        </p:spPr>
        <p:txBody>
          <a:bodyPr wrap="none">
            <a:spAutoFit/>
          </a:bodyPr>
          <a:lstStyle/>
          <a:p>
            <a:r>
              <a:rPr lang="en-US" sz="1600">
                <a:solidFill>
                  <a:schemeClr val="tx1">
                    <a:lumMod val="50000"/>
                    <a:lumOff val="50000"/>
                  </a:schemeClr>
                </a:solidFill>
              </a:rPr>
              <a:t>Dezasamblam executabilul:</a:t>
            </a:r>
            <a:endParaRPr lang="en-US" sz="1600" b="1">
              <a:solidFill>
                <a:schemeClr val="tx1">
                  <a:lumMod val="50000"/>
                  <a:lumOff val="50000"/>
                </a:schemeClr>
              </a:solidFill>
            </a:endParaRPr>
          </a:p>
        </p:txBody>
      </p:sp>
    </p:spTree>
    <p:extLst>
      <p:ext uri="{BB962C8B-B14F-4D97-AF65-F5344CB8AC3E}">
        <p14:creationId xmlns:p14="http://schemas.microsoft.com/office/powerpoint/2010/main" val="3498008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2599EC-0F97-4539-A32F-87730F83131F}"/>
              </a:ext>
            </a:extLst>
          </p:cNvPr>
          <p:cNvPicPr>
            <a:picLocks noChangeAspect="1"/>
          </p:cNvPicPr>
          <p:nvPr/>
        </p:nvPicPr>
        <p:blipFill>
          <a:blip r:embed="rId2"/>
          <a:stretch>
            <a:fillRect/>
          </a:stretch>
        </p:blipFill>
        <p:spPr>
          <a:xfrm>
            <a:off x="340407" y="428712"/>
            <a:ext cx="5659363" cy="5990898"/>
          </a:xfrm>
          <a:prstGeom prst="rect">
            <a:avLst/>
          </a:prstGeom>
        </p:spPr>
      </p:pic>
      <p:pic>
        <p:nvPicPr>
          <p:cNvPr id="9" name="Picture 8">
            <a:extLst>
              <a:ext uri="{FF2B5EF4-FFF2-40B4-BE49-F238E27FC236}">
                <a16:creationId xmlns:a16="http://schemas.microsoft.com/office/drawing/2014/main" id="{7F7254F8-644D-45F1-AF27-20069CC8E85F}"/>
              </a:ext>
            </a:extLst>
          </p:cNvPr>
          <p:cNvPicPr>
            <a:picLocks noChangeAspect="1"/>
          </p:cNvPicPr>
          <p:nvPr/>
        </p:nvPicPr>
        <p:blipFill>
          <a:blip r:embed="rId3"/>
          <a:stretch>
            <a:fillRect/>
          </a:stretch>
        </p:blipFill>
        <p:spPr>
          <a:xfrm>
            <a:off x="6252518" y="428712"/>
            <a:ext cx="5659362" cy="5990897"/>
          </a:xfrm>
          <a:prstGeom prst="rect">
            <a:avLst/>
          </a:prstGeom>
        </p:spPr>
      </p:pic>
      <p:grpSp>
        <p:nvGrpSpPr>
          <p:cNvPr id="10" name="Group 9"/>
          <p:cNvGrpSpPr/>
          <p:nvPr/>
        </p:nvGrpSpPr>
        <p:grpSpPr>
          <a:xfrm>
            <a:off x="2016072" y="3080713"/>
            <a:ext cx="463958" cy="587515"/>
            <a:chOff x="10947211" y="1963464"/>
            <a:chExt cx="463958" cy="587515"/>
          </a:xfrm>
        </p:grpSpPr>
        <p:sp>
          <p:nvSpPr>
            <p:cNvPr id="12" name="Right Arrow 11"/>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4" name="Group 13"/>
          <p:cNvGrpSpPr/>
          <p:nvPr/>
        </p:nvGrpSpPr>
        <p:grpSpPr>
          <a:xfrm>
            <a:off x="8850220" y="1101572"/>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sp>
        <p:nvSpPr>
          <p:cNvPr id="19" name="Flowchart: Process 18"/>
          <p:cNvSpPr/>
          <p:nvPr/>
        </p:nvSpPr>
        <p:spPr>
          <a:xfrm>
            <a:off x="200415"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11" name="Rectangle 10"/>
          <p:cNvSpPr/>
          <p:nvPr/>
        </p:nvSpPr>
        <p:spPr>
          <a:xfrm>
            <a:off x="6181853" y="120235"/>
            <a:ext cx="4715330" cy="338554"/>
          </a:xfrm>
          <a:prstGeom prst="rect">
            <a:avLst/>
          </a:prstGeom>
        </p:spPr>
        <p:txBody>
          <a:bodyPr wrap="none">
            <a:spAutoFit/>
          </a:bodyPr>
          <a:lstStyle/>
          <a:p>
            <a:r>
              <a:rPr lang="it-IT" sz="1600">
                <a:solidFill>
                  <a:schemeClr val="tx1">
                    <a:lumMod val="50000"/>
                    <a:lumOff val="50000"/>
                  </a:schemeClr>
                </a:solidFill>
              </a:rPr>
              <a:t>Suntem îndrumați la adresa punctului de intrare (real):</a:t>
            </a:r>
            <a:endParaRPr lang="en-US" sz="1600">
              <a:solidFill>
                <a:schemeClr val="tx1">
                  <a:lumMod val="50000"/>
                  <a:lumOff val="50000"/>
                </a:schemeClr>
              </a:solidFill>
            </a:endParaRPr>
          </a:p>
        </p:txBody>
      </p:sp>
      <p:sp>
        <p:nvSpPr>
          <p:cNvPr id="17" name="Rectangle 16"/>
          <p:cNvSpPr/>
          <p:nvPr/>
        </p:nvSpPr>
        <p:spPr>
          <a:xfrm>
            <a:off x="261635" y="120235"/>
            <a:ext cx="5693418" cy="338554"/>
          </a:xfrm>
          <a:prstGeom prst="rect">
            <a:avLst/>
          </a:prstGeom>
        </p:spPr>
        <p:txBody>
          <a:bodyPr wrap="none">
            <a:spAutoFit/>
          </a:bodyPr>
          <a:lstStyle/>
          <a:p>
            <a:r>
              <a:rPr lang="en-US" sz="1600">
                <a:solidFill>
                  <a:schemeClr val="tx1">
                    <a:lumMod val="50000"/>
                    <a:lumOff val="50000"/>
                  </a:schemeClr>
                </a:solidFill>
              </a:rPr>
              <a:t>Selectați „Memory map” și căutați secțiunea </a:t>
            </a:r>
            <a:r>
              <a:rPr lang="en-US" sz="1600" b="1">
                <a:solidFill>
                  <a:schemeClr val="tx1">
                    <a:lumMod val="50000"/>
                    <a:lumOff val="50000"/>
                  </a:schemeClr>
                </a:solidFill>
              </a:rPr>
              <a:t>.text </a:t>
            </a:r>
            <a:r>
              <a:rPr lang="en-US" sz="1600">
                <a:solidFill>
                  <a:schemeClr val="tx1">
                    <a:lumMod val="50000"/>
                    <a:lumOff val="50000"/>
                  </a:schemeClr>
                </a:solidFill>
              </a:rPr>
              <a:t>a executabilului:</a:t>
            </a:r>
            <a:endParaRPr lang="en-US" sz="1600" b="1">
              <a:solidFill>
                <a:schemeClr val="tx1">
                  <a:lumMod val="50000"/>
                  <a:lumOff val="50000"/>
                </a:schemeClr>
              </a:solidFill>
            </a:endParaRPr>
          </a:p>
        </p:txBody>
      </p:sp>
      <p:sp>
        <p:nvSpPr>
          <p:cNvPr id="2" name="Rounded Rectangular Callout 1"/>
          <p:cNvSpPr/>
          <p:nvPr/>
        </p:nvSpPr>
        <p:spPr>
          <a:xfrm>
            <a:off x="4304855" y="3339293"/>
            <a:ext cx="974957" cy="744843"/>
          </a:xfrm>
          <a:prstGeom prst="wedgeRoundRectCallout">
            <a:avLst>
              <a:gd name="adj1" fmla="val 22670"/>
              <a:gd name="adj2" fmla="val -7695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Dublu Click</a:t>
            </a:r>
          </a:p>
        </p:txBody>
      </p:sp>
      <p:sp>
        <p:nvSpPr>
          <p:cNvPr id="3" name="Rounded Rectangular Callout 1">
            <a:extLst>
              <a:ext uri="{FF2B5EF4-FFF2-40B4-BE49-F238E27FC236}">
                <a16:creationId xmlns:a16="http://schemas.microsoft.com/office/drawing/2014/main" id="{03439FB9-30C9-59E7-CFB9-5D673340ED0F}"/>
              </a:ext>
            </a:extLst>
          </p:cNvPr>
          <p:cNvSpPr/>
          <p:nvPr/>
        </p:nvSpPr>
        <p:spPr>
          <a:xfrm>
            <a:off x="9338723" y="2915920"/>
            <a:ext cx="2512870" cy="1955018"/>
          </a:xfrm>
          <a:prstGeom prst="wedgeRoundRectCallout">
            <a:avLst>
              <a:gd name="adj1" fmla="val -59364"/>
              <a:gd name="adj2" fmla="val -356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err="1"/>
              <a:t>Spațiu</a:t>
            </a:r>
            <a:r>
              <a:rPr lang="en-US" sz="1200" dirty="0"/>
              <a:t> liber </a:t>
            </a:r>
            <a:r>
              <a:rPr lang="en-US" sz="1200" dirty="0" err="1"/>
              <a:t>umplut</a:t>
            </a:r>
            <a:r>
              <a:rPr lang="en-US" sz="1200" dirty="0"/>
              <a:t> cu </a:t>
            </a:r>
            <a:r>
              <a:rPr lang="en-US" sz="1200" dirty="0" err="1"/>
              <a:t>instrucțiuni</a:t>
            </a:r>
            <a:r>
              <a:rPr lang="en-US" sz="1200" dirty="0"/>
              <a:t> </a:t>
            </a:r>
            <a:r>
              <a:rPr lang="en-US" sz="1200" dirty="0">
                <a:solidFill>
                  <a:schemeClr val="accent4">
                    <a:lumMod val="20000"/>
                    <a:lumOff val="80000"/>
                  </a:schemeClr>
                </a:solidFill>
              </a:rPr>
              <a:t>ADD [EAX], AL </a:t>
            </a:r>
            <a:r>
              <a:rPr lang="en-US" sz="1200" dirty="0"/>
              <a:t>(opcode </a:t>
            </a:r>
            <a:r>
              <a:rPr lang="en-US" sz="1200" dirty="0">
                <a:solidFill>
                  <a:schemeClr val="accent4">
                    <a:lumMod val="20000"/>
                    <a:lumOff val="80000"/>
                  </a:schemeClr>
                </a:solidFill>
              </a:rPr>
              <a:t>0x00</a:t>
            </a:r>
            <a:r>
              <a:rPr lang="en-US" sz="1200" dirty="0"/>
              <a:t> </a:t>
            </a:r>
            <a:r>
              <a:rPr lang="en-US" sz="1200" dirty="0">
                <a:solidFill>
                  <a:schemeClr val="accent4">
                    <a:lumMod val="20000"/>
                    <a:lumOff val="80000"/>
                  </a:schemeClr>
                </a:solidFill>
              </a:rPr>
              <a:t>0x00</a:t>
            </a:r>
            <a:r>
              <a:rPr lang="en-US" sz="1200" dirty="0"/>
              <a:t>) </a:t>
            </a:r>
            <a:r>
              <a:rPr lang="en-US" sz="1200" dirty="0" err="1"/>
              <a:t>sau</a:t>
            </a:r>
            <a:r>
              <a:rPr lang="en-US" sz="1200" dirty="0"/>
              <a:t> </a:t>
            </a:r>
            <a:r>
              <a:rPr lang="en-US" sz="1200" dirty="0" err="1"/>
              <a:t>pur</a:t>
            </a:r>
            <a:r>
              <a:rPr lang="en-US" sz="1200" dirty="0"/>
              <a:t> </a:t>
            </a:r>
            <a:r>
              <a:rPr lang="en-US" sz="1200" dirty="0" err="1"/>
              <a:t>și</a:t>
            </a:r>
            <a:r>
              <a:rPr lang="en-US" sz="1200" dirty="0"/>
              <a:t> </a:t>
            </a:r>
            <a:r>
              <a:rPr lang="en-US" sz="1200" dirty="0" err="1"/>
              <a:t>simplu</a:t>
            </a:r>
            <a:r>
              <a:rPr lang="en-US" sz="1200" dirty="0"/>
              <a:t> zero (</a:t>
            </a:r>
            <a:r>
              <a:rPr lang="en-US" sz="1200" dirty="0">
                <a:solidFill>
                  <a:schemeClr val="accent4">
                    <a:lumMod val="20000"/>
                    <a:lumOff val="80000"/>
                  </a:schemeClr>
                </a:solidFill>
              </a:rPr>
              <a:t>00</a:t>
            </a:r>
            <a:r>
              <a:rPr lang="en-US" sz="1200" dirty="0"/>
              <a:t>). </a:t>
            </a:r>
          </a:p>
          <a:p>
            <a:endParaRPr lang="en-US" sz="1200" dirty="0"/>
          </a:p>
          <a:p>
            <a:r>
              <a:rPr lang="en-US" sz="1200" dirty="0" err="1"/>
              <a:t>Acest</a:t>
            </a:r>
            <a:r>
              <a:rPr lang="en-US" sz="1200" dirty="0"/>
              <a:t> </a:t>
            </a:r>
            <a:r>
              <a:rPr lang="en-US" sz="1200" dirty="0" err="1"/>
              <a:t>spațiu</a:t>
            </a:r>
            <a:r>
              <a:rPr lang="en-US" sz="1200" dirty="0"/>
              <a:t> </a:t>
            </a:r>
            <a:r>
              <a:rPr lang="en-US" sz="1200" dirty="0" err="1"/>
              <a:t>apare</a:t>
            </a:r>
            <a:r>
              <a:rPr lang="en-US" sz="1200" dirty="0"/>
              <a:t> </a:t>
            </a:r>
            <a:r>
              <a:rPr lang="en-US" sz="1200" dirty="0" err="1"/>
              <a:t>imediat</a:t>
            </a:r>
            <a:r>
              <a:rPr lang="en-US" sz="1200" dirty="0"/>
              <a:t> </a:t>
            </a:r>
            <a:r>
              <a:rPr lang="en-US" sz="1200" dirty="0" err="1"/>
              <a:t>după</a:t>
            </a:r>
            <a:r>
              <a:rPr lang="en-US" sz="1200" dirty="0"/>
              <a:t> </a:t>
            </a:r>
            <a:r>
              <a:rPr lang="en-US" sz="1200" dirty="0" err="1"/>
              <a:t>finalul</a:t>
            </a:r>
            <a:r>
              <a:rPr lang="en-US" sz="1200" dirty="0"/>
              <a:t> </a:t>
            </a:r>
            <a:r>
              <a:rPr lang="en-US" sz="1200" dirty="0" err="1"/>
              <a:t>efectiv</a:t>
            </a:r>
            <a:r>
              <a:rPr lang="en-US" sz="1200" dirty="0"/>
              <a:t> al </a:t>
            </a:r>
            <a:r>
              <a:rPr lang="en-US" sz="1200" dirty="0" err="1"/>
              <a:t>codului</a:t>
            </a:r>
            <a:r>
              <a:rPr lang="en-US" sz="1200" dirty="0"/>
              <a:t> (</a:t>
            </a:r>
            <a:r>
              <a:rPr lang="en-US" sz="1200" dirty="0">
                <a:solidFill>
                  <a:schemeClr val="accent4">
                    <a:lumMod val="20000"/>
                    <a:lumOff val="80000"/>
                  </a:schemeClr>
                </a:solidFill>
              </a:rPr>
              <a:t>call </a:t>
            </a:r>
            <a:r>
              <a:rPr lang="en-US" sz="1200" dirty="0" err="1">
                <a:solidFill>
                  <a:schemeClr val="accent4">
                    <a:lumMod val="20000"/>
                    <a:lumOff val="80000"/>
                  </a:schemeClr>
                </a:solidFill>
              </a:rPr>
              <a:t>dword</a:t>
            </a:r>
            <a:r>
              <a:rPr lang="en-US" sz="1200" dirty="0">
                <a:solidFill>
                  <a:schemeClr val="accent4">
                    <a:lumMod val="20000"/>
                    <a:lumOff val="80000"/>
                  </a:schemeClr>
                </a:solidFill>
              </a:rPr>
              <a:t> </a:t>
            </a:r>
            <a:r>
              <a:rPr lang="en-US" sz="1200" dirty="0" err="1">
                <a:solidFill>
                  <a:schemeClr val="accent4">
                    <a:lumMod val="20000"/>
                    <a:lumOff val="80000"/>
                  </a:schemeClr>
                </a:solidFill>
              </a:rPr>
              <a:t>ptr</a:t>
            </a:r>
            <a:r>
              <a:rPr lang="en-US" sz="1200" dirty="0">
                <a:solidFill>
                  <a:schemeClr val="accent4">
                    <a:lumMod val="20000"/>
                    <a:lumOff val="80000"/>
                  </a:schemeClr>
                </a:solidFill>
              </a:rPr>
              <a:t> ds:[</a:t>
            </a:r>
            <a:r>
              <a:rPr lang="en-US" sz="1200" dirty="0" err="1">
                <a:solidFill>
                  <a:schemeClr val="accent4">
                    <a:lumMod val="20000"/>
                    <a:lumOff val="80000"/>
                  </a:schemeClr>
                </a:solidFill>
              </a:rPr>
              <a:t>ExitProcess</a:t>
            </a:r>
            <a:r>
              <a:rPr lang="en-US" sz="1200" dirty="0">
                <a:solidFill>
                  <a:schemeClr val="accent4">
                    <a:lumMod val="20000"/>
                    <a:lumOff val="80000"/>
                  </a:schemeClr>
                </a:solidFill>
              </a:rPr>
              <a:t>]</a:t>
            </a:r>
            <a:r>
              <a:rPr lang="en-US" sz="1200" dirty="0"/>
              <a:t>).</a:t>
            </a:r>
          </a:p>
        </p:txBody>
      </p:sp>
      <p:sp>
        <p:nvSpPr>
          <p:cNvPr id="4" name="Rounded Rectangular Callout 1">
            <a:extLst>
              <a:ext uri="{FF2B5EF4-FFF2-40B4-BE49-F238E27FC236}">
                <a16:creationId xmlns:a16="http://schemas.microsoft.com/office/drawing/2014/main" id="{ED98A5E0-93F8-E048-9615-838DEC334C59}"/>
              </a:ext>
            </a:extLst>
          </p:cNvPr>
          <p:cNvSpPr/>
          <p:nvPr/>
        </p:nvSpPr>
        <p:spPr>
          <a:xfrm>
            <a:off x="1499156" y="1855409"/>
            <a:ext cx="2697706" cy="744843"/>
          </a:xfrm>
          <a:prstGeom prst="wedgeRoundRectCallout">
            <a:avLst>
              <a:gd name="adj1" fmla="val -77222"/>
              <a:gd name="adj2" fmla="val 1132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pt-BR" sz="1000" dirty="0"/>
              <a:t>Adresa de început: </a:t>
            </a:r>
            <a:r>
              <a:rPr lang="pt-BR" sz="1000" dirty="0">
                <a:solidFill>
                  <a:schemeClr val="accent4">
                    <a:lumMod val="20000"/>
                    <a:lumOff val="80000"/>
                  </a:schemeClr>
                </a:solidFill>
              </a:rPr>
              <a:t>00402000</a:t>
            </a:r>
          </a:p>
          <a:p>
            <a:r>
              <a:rPr lang="pt-BR" sz="1000" dirty="0"/>
              <a:t>Dimensiunea (Size): </a:t>
            </a:r>
            <a:r>
              <a:rPr lang="pt-BR" sz="1000" dirty="0">
                <a:solidFill>
                  <a:schemeClr val="accent4">
                    <a:lumMod val="20000"/>
                    <a:lumOff val="80000"/>
                  </a:schemeClr>
                </a:solidFill>
              </a:rPr>
              <a:t>00001000</a:t>
            </a:r>
            <a:r>
              <a:rPr lang="pt-BR" sz="1000" dirty="0"/>
              <a:t> (în hexazecimal)</a:t>
            </a:r>
          </a:p>
          <a:p>
            <a:r>
              <a:rPr lang="en-US" sz="1000" dirty="0" err="1"/>
              <a:t>Secțiunea</a:t>
            </a:r>
            <a:r>
              <a:rPr lang="en-US" sz="1000" dirty="0"/>
              <a:t> </a:t>
            </a:r>
            <a:r>
              <a:rPr lang="en-US" sz="1000" dirty="0">
                <a:solidFill>
                  <a:schemeClr val="accent4">
                    <a:lumMod val="20000"/>
                    <a:lumOff val="80000"/>
                  </a:schemeClr>
                </a:solidFill>
              </a:rPr>
              <a:t>.text </a:t>
            </a:r>
            <a:r>
              <a:rPr lang="en-US" sz="1000" dirty="0"/>
              <a:t>are </a:t>
            </a:r>
            <a:r>
              <a:rPr lang="en-US" sz="1000" dirty="0">
                <a:solidFill>
                  <a:schemeClr val="accent4">
                    <a:lumMod val="20000"/>
                    <a:lumOff val="80000"/>
                  </a:schemeClr>
                </a:solidFill>
              </a:rPr>
              <a:t>4096</a:t>
            </a:r>
            <a:r>
              <a:rPr lang="en-US" sz="1000" dirty="0"/>
              <a:t> bytes </a:t>
            </a:r>
            <a:r>
              <a:rPr lang="en-US" sz="1000" dirty="0" err="1"/>
              <a:t>în</a:t>
            </a:r>
            <a:r>
              <a:rPr lang="en-US" sz="1000" dirty="0"/>
              <a:t> </a:t>
            </a:r>
            <a:r>
              <a:rPr lang="en-US" sz="1000" dirty="0" err="1"/>
              <a:t>memorie</a:t>
            </a:r>
            <a:endParaRPr lang="en-US" sz="1000" dirty="0"/>
          </a:p>
        </p:txBody>
      </p:sp>
      <p:sp>
        <p:nvSpPr>
          <p:cNvPr id="6" name="TextBox 5">
            <a:extLst>
              <a:ext uri="{FF2B5EF4-FFF2-40B4-BE49-F238E27FC236}">
                <a16:creationId xmlns:a16="http://schemas.microsoft.com/office/drawing/2014/main" id="{EEBC00F6-D0B4-0172-5292-04B4F9205BF8}"/>
              </a:ext>
            </a:extLst>
          </p:cNvPr>
          <p:cNvSpPr txBox="1"/>
          <p:nvPr/>
        </p:nvSpPr>
        <p:spPr>
          <a:xfrm>
            <a:off x="2322631" y="4338258"/>
            <a:ext cx="3391929" cy="144655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sz="1100" dirty="0" err="1"/>
              <a:t>Deși</a:t>
            </a:r>
            <a:r>
              <a:rPr lang="en-US" sz="1100" dirty="0"/>
              <a:t> </a:t>
            </a:r>
            <a:r>
              <a:rPr lang="en-US" sz="1100" dirty="0" err="1"/>
              <a:t>codul</a:t>
            </a:r>
            <a:r>
              <a:rPr lang="en-US" sz="1100" dirty="0"/>
              <a:t> </a:t>
            </a:r>
            <a:r>
              <a:rPr lang="en-US" sz="1100" dirty="0" err="1"/>
              <a:t>efectiv</a:t>
            </a:r>
            <a:r>
              <a:rPr lang="en-US" sz="1100" dirty="0"/>
              <a:t> are </a:t>
            </a:r>
            <a:r>
              <a:rPr lang="en-US" sz="1100" dirty="0" err="1"/>
              <a:t>doar</a:t>
            </a:r>
            <a:r>
              <a:rPr lang="en-US" sz="1100" dirty="0"/>
              <a:t> 96 bytes, </a:t>
            </a:r>
            <a:r>
              <a:rPr lang="en-US" sz="1100" dirty="0" err="1"/>
              <a:t>sistemul</a:t>
            </a:r>
            <a:r>
              <a:rPr lang="en-US" sz="1100" dirty="0"/>
              <a:t> </a:t>
            </a:r>
            <a:r>
              <a:rPr lang="en-US" sz="1100" dirty="0" err="1"/>
              <a:t>alocă</a:t>
            </a:r>
            <a:r>
              <a:rPr lang="en-US" sz="1100" dirty="0"/>
              <a:t> minim o </a:t>
            </a:r>
            <a:r>
              <a:rPr lang="en-US" sz="1100" dirty="0" err="1"/>
              <a:t>pagină</a:t>
            </a:r>
            <a:r>
              <a:rPr lang="en-US" sz="1100" dirty="0"/>
              <a:t> </a:t>
            </a:r>
            <a:r>
              <a:rPr lang="en-US" sz="1100" dirty="0" err="1"/>
              <a:t>întreagă</a:t>
            </a:r>
            <a:r>
              <a:rPr lang="en-US" sz="1100" dirty="0"/>
              <a:t> (4KB) </a:t>
            </a:r>
            <a:r>
              <a:rPr lang="en-US" sz="1100" dirty="0" err="1"/>
              <a:t>în</a:t>
            </a:r>
            <a:r>
              <a:rPr lang="en-US" sz="1100" dirty="0"/>
              <a:t> </a:t>
            </a:r>
            <a:r>
              <a:rPr lang="en-US" sz="1100" dirty="0" err="1"/>
              <a:t>memorie</a:t>
            </a:r>
            <a:r>
              <a:rPr lang="en-US" sz="1100" dirty="0"/>
              <a:t> </a:t>
            </a:r>
            <a:r>
              <a:rPr lang="en-US" sz="1100" dirty="0" err="1"/>
              <a:t>pentru</a:t>
            </a:r>
            <a:r>
              <a:rPr lang="en-US" sz="1100" dirty="0"/>
              <a:t> </a:t>
            </a:r>
            <a:r>
              <a:rPr lang="en-US" sz="1100"/>
              <a:t>.text. În coloana „Size” apare: 00001000 → interpretat ca hex → 4096 în zecimal.</a:t>
            </a:r>
          </a:p>
          <a:p>
            <a:endParaRPr lang="en-US" sz="1100"/>
          </a:p>
          <a:p>
            <a:r>
              <a:rPr lang="fr-FR" sz="1100"/>
              <a:t>0x1000 = 4 KB</a:t>
            </a:r>
          </a:p>
          <a:p>
            <a:r>
              <a:rPr lang="fr-FR" sz="1100"/>
              <a:t>0x200 = 512 bytes</a:t>
            </a:r>
          </a:p>
          <a:p>
            <a:r>
              <a:rPr lang="fr-FR" sz="1100"/>
              <a:t>0x400 = 1024 bytes etc.</a:t>
            </a:r>
          </a:p>
        </p:txBody>
      </p:sp>
      <p:sp>
        <p:nvSpPr>
          <p:cNvPr id="21" name="TextBox 20">
            <a:extLst>
              <a:ext uri="{FF2B5EF4-FFF2-40B4-BE49-F238E27FC236}">
                <a16:creationId xmlns:a16="http://schemas.microsoft.com/office/drawing/2014/main" id="{1028C1FE-1B66-6181-A6F4-DC0521A98398}"/>
              </a:ext>
            </a:extLst>
          </p:cNvPr>
          <p:cNvSpPr txBox="1"/>
          <p:nvPr/>
        </p:nvSpPr>
        <p:spPr>
          <a:xfrm>
            <a:off x="125627" y="6583876"/>
            <a:ext cx="3096807" cy="307777"/>
          </a:xfrm>
          <a:prstGeom prst="rect">
            <a:avLst/>
          </a:prstGeom>
          <a:noFill/>
        </p:spPr>
        <p:txBody>
          <a:bodyPr wrap="square">
            <a:spAutoFit/>
          </a:bodyPr>
          <a:lstStyle/>
          <a:p>
            <a:r>
              <a:rPr lang="en-US" sz="1400" dirty="0">
                <a:solidFill>
                  <a:schemeClr val="tx1">
                    <a:lumMod val="65000"/>
                    <a:lumOff val="35000"/>
                  </a:schemeClr>
                </a:solidFill>
              </a:rPr>
              <a:t>0x1000 (</a:t>
            </a:r>
            <a:r>
              <a:rPr lang="en-US" sz="1400" dirty="0" err="1">
                <a:solidFill>
                  <a:schemeClr val="tx1">
                    <a:lumMod val="65000"/>
                    <a:lumOff val="35000"/>
                  </a:schemeClr>
                </a:solidFill>
              </a:rPr>
              <a:t>hexazecimal</a:t>
            </a:r>
            <a:r>
              <a:rPr lang="en-US" sz="1400" dirty="0">
                <a:solidFill>
                  <a:schemeClr val="tx1">
                    <a:lumMod val="65000"/>
                    <a:lumOff val="35000"/>
                  </a:schemeClr>
                </a:solidFill>
              </a:rPr>
              <a:t>) = 4096 (</a:t>
            </a:r>
            <a:r>
              <a:rPr lang="en-US" sz="1400" dirty="0" err="1">
                <a:solidFill>
                  <a:schemeClr val="tx1">
                    <a:lumMod val="65000"/>
                    <a:lumOff val="35000"/>
                  </a:schemeClr>
                </a:solidFill>
              </a:rPr>
              <a:t>zecimal</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3932365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a:extLst>
              <a:ext uri="{FF2B5EF4-FFF2-40B4-BE49-F238E27FC236}">
                <a16:creationId xmlns:a16="http://schemas.microsoft.com/office/drawing/2014/main" id="{81FC47A1-34FE-F11F-6F79-BF8C8F777188}"/>
              </a:ext>
            </a:extLst>
          </p:cNvPr>
          <p:cNvSpPr/>
          <p:nvPr/>
        </p:nvSpPr>
        <p:spPr>
          <a:xfrm>
            <a:off x="158260" y="162453"/>
            <a:ext cx="11875480" cy="6516373"/>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5" name="TextBox 4">
            <a:extLst>
              <a:ext uri="{FF2B5EF4-FFF2-40B4-BE49-F238E27FC236}">
                <a16:creationId xmlns:a16="http://schemas.microsoft.com/office/drawing/2014/main" id="{2E49C594-CAC3-F043-61AF-DA4056B10B0B}"/>
              </a:ext>
            </a:extLst>
          </p:cNvPr>
          <p:cNvSpPr txBox="1"/>
          <p:nvPr/>
        </p:nvSpPr>
        <p:spPr>
          <a:xfrm>
            <a:off x="5095141" y="512570"/>
            <a:ext cx="2825263" cy="5016758"/>
          </a:xfrm>
          <a:prstGeom prst="rect">
            <a:avLst/>
          </a:prstGeom>
          <a:noFill/>
        </p:spPr>
        <p:txBody>
          <a:bodyPr wrap="square">
            <a:spAutoFit/>
          </a:bodyPr>
          <a:lstStyle/>
          <a:p>
            <a:r>
              <a:rPr lang="en-US" sz="800" dirty="0"/>
              <a:t>Microsoft Windows [Version 10.0.19045.5608]</a:t>
            </a:r>
          </a:p>
          <a:p>
            <a:r>
              <a:rPr lang="en-US" sz="800" dirty="0"/>
              <a:t>(c) Microsoft Corporation. All rights reserved.</a:t>
            </a:r>
          </a:p>
          <a:p>
            <a:endParaRPr lang="en-US" sz="800" dirty="0"/>
          </a:p>
          <a:p>
            <a:r>
              <a:rPr lang="en-US" sz="800" dirty="0"/>
              <a:t>C:\Users\Paul&gt;cd desktop</a:t>
            </a:r>
          </a:p>
          <a:p>
            <a:endParaRPr lang="en-US" sz="800" dirty="0"/>
          </a:p>
          <a:p>
            <a:r>
              <a:rPr lang="en-US" sz="800" dirty="0"/>
              <a:t>C:\Users\Paul\Desktop&gt;dumpbin /headers m.exe</a:t>
            </a:r>
          </a:p>
          <a:p>
            <a:r>
              <a:rPr lang="en-US" sz="800" dirty="0"/>
              <a:t>Microsoft (R) COFF Binary File Dumper Version 6.00.8168</a:t>
            </a:r>
          </a:p>
          <a:p>
            <a:r>
              <a:rPr lang="en-US" sz="800" dirty="0"/>
              <a:t>Copyright (C) Microsoft Corp 1992-1998. All rights reserved.</a:t>
            </a:r>
          </a:p>
          <a:p>
            <a:endParaRPr lang="en-US" sz="800" dirty="0"/>
          </a:p>
          <a:p>
            <a:endParaRPr lang="en-US" sz="800" dirty="0"/>
          </a:p>
          <a:p>
            <a:r>
              <a:rPr lang="en-US" sz="800" dirty="0"/>
              <a:t>Dump of file m.exe</a:t>
            </a:r>
          </a:p>
          <a:p>
            <a:endParaRPr lang="en-US" sz="800" dirty="0"/>
          </a:p>
          <a:p>
            <a:r>
              <a:rPr lang="en-US" sz="800" dirty="0"/>
              <a:t>PE signature found</a:t>
            </a:r>
          </a:p>
          <a:p>
            <a:endParaRPr lang="en-US" sz="800" dirty="0"/>
          </a:p>
          <a:p>
            <a:r>
              <a:rPr lang="en-US" sz="800" dirty="0"/>
              <a:t>File Type: EXECUTABLE IMAGE</a:t>
            </a:r>
          </a:p>
          <a:p>
            <a:endParaRPr lang="en-US" sz="800" dirty="0"/>
          </a:p>
          <a:p>
            <a:r>
              <a:rPr lang="en-US" sz="800" dirty="0"/>
              <a:t>FILE HEADER VALUES</a:t>
            </a:r>
          </a:p>
          <a:p>
            <a:r>
              <a:rPr lang="en-US" sz="800" dirty="0"/>
              <a:t>            8664 machine (Unknown)</a:t>
            </a:r>
          </a:p>
          <a:p>
            <a:r>
              <a:rPr lang="en-US" sz="800" dirty="0"/>
              <a:t>               5 number of sections</a:t>
            </a:r>
          </a:p>
          <a:p>
            <a:r>
              <a:rPr lang="en-US" sz="800" dirty="0"/>
              <a:t>        65F34149 time date stamp Thu Mar 14 20:26:17 2024</a:t>
            </a:r>
          </a:p>
          <a:p>
            <a:r>
              <a:rPr lang="en-US" sz="800" dirty="0"/>
              <a:t>               0 file pointer to symbol table</a:t>
            </a:r>
          </a:p>
          <a:p>
            <a:r>
              <a:rPr lang="en-US" sz="800" dirty="0"/>
              <a:t>               0 number of symbols</a:t>
            </a:r>
          </a:p>
          <a:p>
            <a:r>
              <a:rPr lang="en-US" sz="800" dirty="0"/>
              <a:t>              F0 size of optional header</a:t>
            </a:r>
          </a:p>
          <a:p>
            <a:r>
              <a:rPr lang="en-US" sz="800" dirty="0"/>
              <a:t>             22E characteristics</a:t>
            </a:r>
          </a:p>
          <a:p>
            <a:r>
              <a:rPr lang="en-US" sz="800" dirty="0"/>
              <a:t>                   Executable</a:t>
            </a:r>
          </a:p>
          <a:p>
            <a:r>
              <a:rPr lang="en-US" sz="800" dirty="0"/>
              <a:t>                   Line numbers stripped</a:t>
            </a:r>
          </a:p>
          <a:p>
            <a:r>
              <a:rPr lang="en-US" sz="800" dirty="0"/>
              <a:t>                   Symbols stripped</a:t>
            </a:r>
          </a:p>
          <a:p>
            <a:r>
              <a:rPr lang="en-US" sz="800" dirty="0"/>
              <a:t>                   Application can handle large (&gt;2GB) addresses</a:t>
            </a:r>
          </a:p>
          <a:p>
            <a:r>
              <a:rPr lang="en-US" sz="800" dirty="0"/>
              <a:t>                   Debug information stripped</a:t>
            </a:r>
          </a:p>
          <a:p>
            <a:endParaRPr lang="en-US" sz="800" dirty="0"/>
          </a:p>
          <a:p>
            <a:r>
              <a:rPr lang="en-US" sz="800" dirty="0"/>
              <a:t>OPTIONAL HEADER VALUES</a:t>
            </a:r>
          </a:p>
          <a:p>
            <a:r>
              <a:rPr lang="en-US" sz="800" dirty="0"/>
              <a:t>             20B magic #</a:t>
            </a:r>
          </a:p>
          <a:p>
            <a:r>
              <a:rPr lang="en-US" sz="800" dirty="0"/>
              <a:t>            2.36 linker version</a:t>
            </a:r>
          </a:p>
          <a:p>
            <a:r>
              <a:rPr lang="en-US" sz="800" dirty="0"/>
              <a:t>             200 size of code</a:t>
            </a:r>
          </a:p>
          <a:p>
            <a:r>
              <a:rPr lang="en-US" sz="800" dirty="0"/>
              <a:t>             800 size of initialized data</a:t>
            </a:r>
          </a:p>
          <a:p>
            <a:r>
              <a:rPr lang="en-US" sz="800" dirty="0"/>
              <a:t>               0 size of uninitialized data</a:t>
            </a:r>
          </a:p>
          <a:p>
            <a:r>
              <a:rPr lang="en-US" sz="800" dirty="0"/>
              <a:t>            1000 RVA of entry point</a:t>
            </a:r>
          </a:p>
          <a:p>
            <a:r>
              <a:rPr lang="en-US" sz="800" dirty="0"/>
              <a:t>            1000 base of code</a:t>
            </a:r>
          </a:p>
          <a:p>
            <a:endParaRPr lang="en-US" sz="800" dirty="0"/>
          </a:p>
          <a:p>
            <a:endParaRPr lang="en-US" sz="800" dirty="0"/>
          </a:p>
        </p:txBody>
      </p:sp>
      <p:sp>
        <p:nvSpPr>
          <p:cNvPr id="7" name="TextBox 6">
            <a:extLst>
              <a:ext uri="{FF2B5EF4-FFF2-40B4-BE49-F238E27FC236}">
                <a16:creationId xmlns:a16="http://schemas.microsoft.com/office/drawing/2014/main" id="{9EF05ED7-1B49-BFF2-9D2C-460FA044B559}"/>
              </a:ext>
            </a:extLst>
          </p:cNvPr>
          <p:cNvSpPr txBox="1"/>
          <p:nvPr/>
        </p:nvSpPr>
        <p:spPr>
          <a:xfrm>
            <a:off x="7920404" y="468140"/>
            <a:ext cx="1904999" cy="6001643"/>
          </a:xfrm>
          <a:prstGeom prst="rect">
            <a:avLst/>
          </a:prstGeom>
          <a:noFill/>
        </p:spPr>
        <p:txBody>
          <a:bodyPr wrap="square">
            <a:spAutoFit/>
          </a:bodyPr>
          <a:lstStyle/>
          <a:p>
            <a:r>
              <a:rPr lang="en-US" sz="800" dirty="0"/>
              <a:t>SECTION HEADER #1</a:t>
            </a:r>
          </a:p>
          <a:p>
            <a:r>
              <a:rPr lang="en-US" sz="800" dirty="0"/>
              <a:t>   .text name</a:t>
            </a:r>
          </a:p>
          <a:p>
            <a:r>
              <a:rPr lang="en-US" sz="800" dirty="0"/>
              <a:t>      60 virtual size</a:t>
            </a:r>
          </a:p>
          <a:p>
            <a:r>
              <a:rPr lang="en-US" sz="800" dirty="0"/>
              <a:t>    1000 virtual address</a:t>
            </a:r>
          </a:p>
          <a:p>
            <a:r>
              <a:rPr lang="en-US" sz="800" dirty="0"/>
              <a:t>     200 size of raw data</a:t>
            </a:r>
          </a:p>
          <a:p>
            <a:r>
              <a:rPr lang="en-US" sz="800" dirty="0"/>
              <a:t>     400 file pointer to raw data</a:t>
            </a:r>
          </a:p>
          <a:p>
            <a:r>
              <a:rPr lang="en-US" sz="800" dirty="0"/>
              <a:t>       0 file pointer to relocation table</a:t>
            </a:r>
          </a:p>
          <a:p>
            <a:r>
              <a:rPr lang="en-US" sz="800" dirty="0"/>
              <a:t>       0 file pointer to line numbers</a:t>
            </a:r>
          </a:p>
          <a:p>
            <a:r>
              <a:rPr lang="en-US" sz="800" dirty="0"/>
              <a:t>       0 number of relocations</a:t>
            </a:r>
          </a:p>
          <a:p>
            <a:r>
              <a:rPr lang="en-US" sz="800" dirty="0"/>
              <a:t>       0 number of line numbers</a:t>
            </a:r>
          </a:p>
          <a:p>
            <a:r>
              <a:rPr lang="en-US" sz="800" dirty="0"/>
              <a:t>60500020 flags</a:t>
            </a:r>
          </a:p>
          <a:p>
            <a:r>
              <a:rPr lang="en-US" sz="800" dirty="0"/>
              <a:t>         Code</a:t>
            </a:r>
          </a:p>
          <a:p>
            <a:r>
              <a:rPr lang="en-US" sz="800" dirty="0"/>
              <a:t>         RESERVED - UNKNOWN</a:t>
            </a:r>
          </a:p>
          <a:p>
            <a:r>
              <a:rPr lang="en-US" sz="800" dirty="0"/>
              <a:t>         RESERVED - UNKNOWN</a:t>
            </a:r>
          </a:p>
          <a:p>
            <a:r>
              <a:rPr lang="en-US" sz="800" dirty="0"/>
              <a:t>         Execute Read</a:t>
            </a:r>
          </a:p>
          <a:p>
            <a:endParaRPr lang="en-US" sz="800" dirty="0"/>
          </a:p>
          <a:p>
            <a:r>
              <a:rPr lang="en-US" sz="800" dirty="0"/>
              <a:t>SECTION HEADER #2</a:t>
            </a:r>
          </a:p>
          <a:p>
            <a:r>
              <a:rPr lang="en-US" sz="800" dirty="0"/>
              <a:t>  .</a:t>
            </a:r>
            <a:r>
              <a:rPr lang="en-US" sz="800" dirty="0" err="1"/>
              <a:t>rdata</a:t>
            </a:r>
            <a:r>
              <a:rPr lang="en-US" sz="800" dirty="0"/>
              <a:t> name</a:t>
            </a:r>
          </a:p>
          <a:p>
            <a:r>
              <a:rPr lang="en-US" sz="800" dirty="0"/>
              <a:t>      50 virtual size</a:t>
            </a:r>
          </a:p>
          <a:p>
            <a:r>
              <a:rPr lang="en-US" sz="800" dirty="0"/>
              <a:t>    2000 virtual address</a:t>
            </a:r>
          </a:p>
          <a:p>
            <a:r>
              <a:rPr lang="en-US" sz="800" dirty="0"/>
              <a:t>     200 size of raw data</a:t>
            </a:r>
          </a:p>
          <a:p>
            <a:r>
              <a:rPr lang="en-US" sz="800" dirty="0"/>
              <a:t>     600 file pointer to raw data</a:t>
            </a:r>
          </a:p>
          <a:p>
            <a:r>
              <a:rPr lang="en-US" sz="800" dirty="0"/>
              <a:t>       0 file pointer to relocation table</a:t>
            </a:r>
          </a:p>
          <a:p>
            <a:r>
              <a:rPr lang="en-US" sz="800" dirty="0"/>
              <a:t>       0 file pointer to line numbers</a:t>
            </a:r>
          </a:p>
          <a:p>
            <a:r>
              <a:rPr lang="en-US" sz="800" dirty="0"/>
              <a:t>       0 number of relocations</a:t>
            </a:r>
          </a:p>
          <a:p>
            <a:r>
              <a:rPr lang="en-US" sz="800" dirty="0"/>
              <a:t>       0 number of line numbers</a:t>
            </a:r>
          </a:p>
          <a:p>
            <a:r>
              <a:rPr lang="en-US" sz="800" dirty="0"/>
              <a:t>40500040 flags</a:t>
            </a:r>
          </a:p>
          <a:p>
            <a:r>
              <a:rPr lang="en-US" sz="800" dirty="0"/>
              <a:t>         Initialized Data</a:t>
            </a:r>
          </a:p>
          <a:p>
            <a:r>
              <a:rPr lang="en-US" sz="800" dirty="0"/>
              <a:t>         RESERVED - UNKNOWN</a:t>
            </a:r>
          </a:p>
          <a:p>
            <a:r>
              <a:rPr lang="en-US" sz="800" dirty="0"/>
              <a:t>         RESERVED - UNKNOWN</a:t>
            </a:r>
          </a:p>
          <a:p>
            <a:r>
              <a:rPr lang="en-US" sz="800" dirty="0"/>
              <a:t>         Read Only</a:t>
            </a:r>
          </a:p>
          <a:p>
            <a:endParaRPr lang="en-US" sz="800" dirty="0"/>
          </a:p>
          <a:p>
            <a:r>
              <a:rPr lang="en-US" sz="800" dirty="0"/>
              <a:t>SECTION HEADER #3</a:t>
            </a:r>
          </a:p>
          <a:p>
            <a:r>
              <a:rPr lang="en-US" sz="800" dirty="0"/>
              <a:t>  .</a:t>
            </a:r>
            <a:r>
              <a:rPr lang="en-US" sz="800" dirty="0" err="1"/>
              <a:t>pdata</a:t>
            </a:r>
            <a:r>
              <a:rPr lang="en-US" sz="800" dirty="0"/>
              <a:t> name</a:t>
            </a:r>
          </a:p>
          <a:p>
            <a:r>
              <a:rPr lang="en-US" sz="800" dirty="0"/>
              <a:t>       C virtual size</a:t>
            </a:r>
          </a:p>
          <a:p>
            <a:r>
              <a:rPr lang="en-US" sz="800" dirty="0"/>
              <a:t>    3000 virtual address</a:t>
            </a:r>
          </a:p>
          <a:p>
            <a:r>
              <a:rPr lang="en-US" sz="800" dirty="0"/>
              <a:t>     200 size of raw data</a:t>
            </a:r>
          </a:p>
          <a:p>
            <a:r>
              <a:rPr lang="en-US" sz="800" dirty="0"/>
              <a:t>     800 file pointer to raw data</a:t>
            </a:r>
          </a:p>
          <a:p>
            <a:r>
              <a:rPr lang="en-US" sz="800" dirty="0"/>
              <a:t>       0 file pointer to relocation table</a:t>
            </a:r>
          </a:p>
          <a:p>
            <a:r>
              <a:rPr lang="en-US" sz="800" dirty="0"/>
              <a:t>       0 file pointer to line numbers</a:t>
            </a:r>
          </a:p>
          <a:p>
            <a:r>
              <a:rPr lang="en-US" sz="800" dirty="0"/>
              <a:t>       0 number of relocations</a:t>
            </a:r>
          </a:p>
          <a:p>
            <a:r>
              <a:rPr lang="en-US" sz="800" dirty="0"/>
              <a:t>       0 number of line numbers</a:t>
            </a:r>
          </a:p>
          <a:p>
            <a:r>
              <a:rPr lang="en-US" sz="800" dirty="0"/>
              <a:t>40300040 flags</a:t>
            </a:r>
          </a:p>
          <a:p>
            <a:r>
              <a:rPr lang="en-US" sz="800" dirty="0"/>
              <a:t>         Initialized Data</a:t>
            </a:r>
          </a:p>
          <a:p>
            <a:r>
              <a:rPr lang="en-US" sz="800" dirty="0"/>
              <a:t>         RESERVED - UNKNOWN</a:t>
            </a:r>
          </a:p>
          <a:p>
            <a:r>
              <a:rPr lang="en-US" sz="800" dirty="0"/>
              <a:t>         RESERVED - UNKNOWN</a:t>
            </a:r>
          </a:p>
          <a:p>
            <a:r>
              <a:rPr lang="en-US" sz="800" dirty="0"/>
              <a:t>         Read Only</a:t>
            </a:r>
          </a:p>
          <a:p>
            <a:endParaRPr lang="en-US" sz="800" dirty="0"/>
          </a:p>
        </p:txBody>
      </p:sp>
      <p:sp>
        <p:nvSpPr>
          <p:cNvPr id="9" name="TextBox 8">
            <a:extLst>
              <a:ext uri="{FF2B5EF4-FFF2-40B4-BE49-F238E27FC236}">
                <a16:creationId xmlns:a16="http://schemas.microsoft.com/office/drawing/2014/main" id="{44FA0BF7-40CD-FA95-3ABA-7B43B06C499A}"/>
              </a:ext>
            </a:extLst>
          </p:cNvPr>
          <p:cNvSpPr txBox="1"/>
          <p:nvPr/>
        </p:nvSpPr>
        <p:spPr>
          <a:xfrm>
            <a:off x="9911474" y="468140"/>
            <a:ext cx="1781910" cy="4893647"/>
          </a:xfrm>
          <a:prstGeom prst="rect">
            <a:avLst/>
          </a:prstGeom>
          <a:noFill/>
        </p:spPr>
        <p:txBody>
          <a:bodyPr wrap="square">
            <a:spAutoFit/>
          </a:bodyPr>
          <a:lstStyle/>
          <a:p>
            <a:r>
              <a:rPr lang="en-US" sz="800" dirty="0"/>
              <a:t>SECTION HEADER #4</a:t>
            </a:r>
          </a:p>
          <a:p>
            <a:r>
              <a:rPr lang="en-US" sz="800" dirty="0"/>
              <a:t>  .</a:t>
            </a:r>
            <a:r>
              <a:rPr lang="en-US" sz="800" dirty="0" err="1"/>
              <a:t>xdata</a:t>
            </a:r>
            <a:r>
              <a:rPr lang="en-US" sz="800" dirty="0"/>
              <a:t> name</a:t>
            </a:r>
          </a:p>
          <a:p>
            <a:r>
              <a:rPr lang="en-US" sz="800" dirty="0"/>
              <a:t>       8 virtual size</a:t>
            </a:r>
          </a:p>
          <a:p>
            <a:r>
              <a:rPr lang="en-US" sz="800" dirty="0"/>
              <a:t>    4000 virtual address</a:t>
            </a:r>
          </a:p>
          <a:p>
            <a:r>
              <a:rPr lang="en-US" sz="800" dirty="0"/>
              <a:t>     200 size of raw data</a:t>
            </a:r>
          </a:p>
          <a:p>
            <a:r>
              <a:rPr lang="en-US" sz="800" dirty="0"/>
              <a:t>     A00 file pointer to raw data</a:t>
            </a:r>
          </a:p>
          <a:p>
            <a:r>
              <a:rPr lang="en-US" sz="800" dirty="0"/>
              <a:t>       0 file pointer to relocation table</a:t>
            </a:r>
          </a:p>
          <a:p>
            <a:r>
              <a:rPr lang="en-US" sz="800" dirty="0"/>
              <a:t>       0 file pointer to line numbers</a:t>
            </a:r>
          </a:p>
          <a:p>
            <a:r>
              <a:rPr lang="en-US" sz="800" dirty="0"/>
              <a:t>       0 number of relocations</a:t>
            </a:r>
          </a:p>
          <a:p>
            <a:r>
              <a:rPr lang="en-US" sz="800" dirty="0"/>
              <a:t>       0 number of line numbers</a:t>
            </a:r>
          </a:p>
          <a:p>
            <a:r>
              <a:rPr lang="en-US" sz="800" dirty="0"/>
              <a:t>40300040 flags</a:t>
            </a:r>
          </a:p>
          <a:p>
            <a:r>
              <a:rPr lang="en-US" sz="800" dirty="0"/>
              <a:t>         Initialized Data</a:t>
            </a:r>
          </a:p>
          <a:p>
            <a:r>
              <a:rPr lang="en-US" sz="800" dirty="0"/>
              <a:t>         RESERVED - UNKNOWN</a:t>
            </a:r>
          </a:p>
          <a:p>
            <a:r>
              <a:rPr lang="en-US" sz="800" dirty="0"/>
              <a:t>         RESERVED - UNKNOWN</a:t>
            </a:r>
          </a:p>
          <a:p>
            <a:r>
              <a:rPr lang="en-US" sz="800" dirty="0"/>
              <a:t>         Read Only</a:t>
            </a:r>
          </a:p>
          <a:p>
            <a:endParaRPr lang="en-US" sz="800" dirty="0"/>
          </a:p>
          <a:p>
            <a:r>
              <a:rPr lang="en-US" sz="800" dirty="0"/>
              <a:t>SECTION HEADER #5</a:t>
            </a:r>
          </a:p>
          <a:p>
            <a:r>
              <a:rPr lang="en-US" sz="800" dirty="0"/>
              <a:t>  .</a:t>
            </a:r>
            <a:r>
              <a:rPr lang="en-US" sz="800" dirty="0" err="1"/>
              <a:t>idata</a:t>
            </a:r>
            <a:r>
              <a:rPr lang="en-US" sz="800" dirty="0"/>
              <a:t> name</a:t>
            </a:r>
          </a:p>
          <a:p>
            <a:r>
              <a:rPr lang="en-US" sz="800" dirty="0"/>
              <a:t>      68 virtual size</a:t>
            </a:r>
          </a:p>
          <a:p>
            <a:r>
              <a:rPr lang="en-US" sz="800" dirty="0"/>
              <a:t>    5000 virtual address</a:t>
            </a:r>
          </a:p>
          <a:p>
            <a:r>
              <a:rPr lang="en-US" sz="800" dirty="0"/>
              <a:t>     200 size of raw data</a:t>
            </a:r>
          </a:p>
          <a:p>
            <a:r>
              <a:rPr lang="en-US" sz="800" dirty="0"/>
              <a:t>     C00 file pointer to raw data</a:t>
            </a:r>
          </a:p>
          <a:p>
            <a:r>
              <a:rPr lang="en-US" sz="800" dirty="0"/>
              <a:t>       0 file pointer to relocation table</a:t>
            </a:r>
          </a:p>
          <a:p>
            <a:r>
              <a:rPr lang="en-US" sz="800" dirty="0"/>
              <a:t>       0 file pointer to line numbers</a:t>
            </a:r>
          </a:p>
          <a:p>
            <a:r>
              <a:rPr lang="en-US" sz="800" dirty="0"/>
              <a:t>       0 number of relocations</a:t>
            </a:r>
          </a:p>
          <a:p>
            <a:r>
              <a:rPr lang="en-US" sz="800" dirty="0"/>
              <a:t>       0 number of line numbers</a:t>
            </a:r>
          </a:p>
          <a:p>
            <a:r>
              <a:rPr lang="en-US" sz="800" dirty="0"/>
              <a:t>C0300040 flags</a:t>
            </a:r>
          </a:p>
          <a:p>
            <a:r>
              <a:rPr lang="en-US" sz="800" dirty="0"/>
              <a:t>         Initialized Data</a:t>
            </a:r>
          </a:p>
          <a:p>
            <a:r>
              <a:rPr lang="en-US" sz="800" dirty="0"/>
              <a:t>         RESERVED - UNKNOWN</a:t>
            </a:r>
          </a:p>
          <a:p>
            <a:r>
              <a:rPr lang="en-US" sz="800" dirty="0"/>
              <a:t>         RESERVED - UNKNOWN</a:t>
            </a:r>
          </a:p>
          <a:p>
            <a:r>
              <a:rPr lang="en-US" sz="800" dirty="0"/>
              <a:t>         Read Write</a:t>
            </a:r>
          </a:p>
          <a:p>
            <a:endParaRPr lang="en-US" sz="800" dirty="0"/>
          </a:p>
          <a:p>
            <a:r>
              <a:rPr lang="en-US" sz="800" dirty="0"/>
              <a:t>  Summary</a:t>
            </a:r>
          </a:p>
          <a:p>
            <a:endParaRPr lang="en-US" sz="800" dirty="0"/>
          </a:p>
          <a:p>
            <a:r>
              <a:rPr lang="en-US" sz="800" dirty="0"/>
              <a:t>          68 .</a:t>
            </a:r>
            <a:r>
              <a:rPr lang="en-US" sz="800" dirty="0" err="1"/>
              <a:t>idata</a:t>
            </a:r>
            <a:endParaRPr lang="en-US" sz="800" dirty="0"/>
          </a:p>
          <a:p>
            <a:r>
              <a:rPr lang="en-US" sz="800" dirty="0"/>
              <a:t>           C .</a:t>
            </a:r>
            <a:r>
              <a:rPr lang="en-US" sz="800" dirty="0" err="1"/>
              <a:t>pdata</a:t>
            </a:r>
            <a:endParaRPr lang="en-US" sz="800" dirty="0"/>
          </a:p>
          <a:p>
            <a:r>
              <a:rPr lang="en-US" sz="800" dirty="0"/>
              <a:t>          50 .</a:t>
            </a:r>
            <a:r>
              <a:rPr lang="en-US" sz="800" dirty="0" err="1"/>
              <a:t>rdata</a:t>
            </a:r>
            <a:endParaRPr lang="en-US" sz="800" dirty="0"/>
          </a:p>
          <a:p>
            <a:r>
              <a:rPr lang="en-US" sz="800" dirty="0"/>
              <a:t>          60 .text</a:t>
            </a:r>
          </a:p>
          <a:p>
            <a:r>
              <a:rPr lang="en-US" sz="800" dirty="0"/>
              <a:t>           8 .</a:t>
            </a:r>
            <a:r>
              <a:rPr lang="en-US" sz="800" dirty="0" err="1"/>
              <a:t>xdata</a:t>
            </a:r>
            <a:endParaRPr lang="en-US" sz="800" dirty="0"/>
          </a:p>
        </p:txBody>
      </p:sp>
      <p:pic>
        <p:nvPicPr>
          <p:cNvPr id="10" name="Picture 9">
            <a:extLst>
              <a:ext uri="{FF2B5EF4-FFF2-40B4-BE49-F238E27FC236}">
                <a16:creationId xmlns:a16="http://schemas.microsoft.com/office/drawing/2014/main" id="{D597BADF-8B91-3FC3-61F5-E3EF8DD78FB5}"/>
              </a:ext>
            </a:extLst>
          </p:cNvPr>
          <p:cNvPicPr>
            <a:picLocks noChangeAspect="1"/>
          </p:cNvPicPr>
          <p:nvPr/>
        </p:nvPicPr>
        <p:blipFill>
          <a:blip r:embed="rId2"/>
          <a:stretch>
            <a:fillRect/>
          </a:stretch>
        </p:blipFill>
        <p:spPr>
          <a:xfrm>
            <a:off x="498616" y="599068"/>
            <a:ext cx="4338929" cy="3678033"/>
          </a:xfrm>
          <a:prstGeom prst="rect">
            <a:avLst/>
          </a:prstGeom>
          <a:ln>
            <a:noFill/>
          </a:ln>
          <a:effectLst>
            <a:outerShdw blurRad="190500" algn="tl" rotWithShape="0">
              <a:srgbClr val="000000">
                <a:alpha val="70000"/>
              </a:srgbClr>
            </a:outerShdw>
          </a:effectLst>
        </p:spPr>
      </p:pic>
      <p:sp>
        <p:nvSpPr>
          <p:cNvPr id="11" name="Rounded Rectangular Callout 1">
            <a:extLst>
              <a:ext uri="{FF2B5EF4-FFF2-40B4-BE49-F238E27FC236}">
                <a16:creationId xmlns:a16="http://schemas.microsoft.com/office/drawing/2014/main" id="{27098569-144C-72CE-F9A5-4F9F7EC96548}"/>
              </a:ext>
            </a:extLst>
          </p:cNvPr>
          <p:cNvSpPr/>
          <p:nvPr/>
        </p:nvSpPr>
        <p:spPr>
          <a:xfrm>
            <a:off x="2668080" y="2149841"/>
            <a:ext cx="1729154" cy="469338"/>
          </a:xfrm>
          <a:prstGeom prst="wedgeRoundRectCallout">
            <a:avLst>
              <a:gd name="adj1" fmla="val -51182"/>
              <a:gd name="adj2" fmla="val -190006"/>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r>
              <a:rPr lang="pt-BR" sz="1000" dirty="0"/>
              <a:t>dumpbin /headers m.exe</a:t>
            </a:r>
            <a:endParaRPr lang="en-US" sz="1000" dirty="0"/>
          </a:p>
        </p:txBody>
      </p:sp>
      <p:sp>
        <p:nvSpPr>
          <p:cNvPr id="6" name="TextBox 5">
            <a:extLst>
              <a:ext uri="{FF2B5EF4-FFF2-40B4-BE49-F238E27FC236}">
                <a16:creationId xmlns:a16="http://schemas.microsoft.com/office/drawing/2014/main" id="{A075D034-56D1-81E5-0B6B-78557993079B}"/>
              </a:ext>
            </a:extLst>
          </p:cNvPr>
          <p:cNvSpPr txBox="1"/>
          <p:nvPr/>
        </p:nvSpPr>
        <p:spPr>
          <a:xfrm>
            <a:off x="420367" y="4643105"/>
            <a:ext cx="4495425" cy="1615827"/>
          </a:xfrm>
          <a:prstGeom prst="rect">
            <a:avLst/>
          </a:prstGeom>
          <a:noFill/>
        </p:spPr>
        <p:txBody>
          <a:bodyPr wrap="square">
            <a:spAutoFit/>
          </a:bodyPr>
          <a:lstStyle/>
          <a:p>
            <a:pPr algn="just"/>
            <a:r>
              <a:rPr lang="en-US" sz="1100"/>
              <a:t>Mai sus se prezintă utilizarea comenzii dumpbin /headers aplicată asupra unui fișier executabil (m.exe), prin care sunt afișate informații detaliate despre structura internă a fișierului PE (Portable Executable). Rezultatul include antetul fișierului (File Header), antetul opțional (Optional Header) și anteturile secțiunilor (.text, .rdata, .pdata, .xdata, .idata). Aceste informații arată tipul fișierului, arhitectura țintă, dimensiuni ale codului și datelor, punctul de intrare, precum și caracteristicile fiecărei secțiuni, fiind utile pentru analiza statică a executabilelor și pentru înțelegerea modului în care sunt organizate datele și instrucțiunile în memorie.</a:t>
            </a:r>
          </a:p>
        </p:txBody>
      </p:sp>
      <p:sp>
        <p:nvSpPr>
          <p:cNvPr id="8" name="Flowchart: Process 7">
            <a:extLst>
              <a:ext uri="{FF2B5EF4-FFF2-40B4-BE49-F238E27FC236}">
                <a16:creationId xmlns:a16="http://schemas.microsoft.com/office/drawing/2014/main" id="{1B62D671-95E1-00B9-2D91-28D0F5CEE335}"/>
              </a:ext>
            </a:extLst>
          </p:cNvPr>
          <p:cNvSpPr/>
          <p:nvPr/>
        </p:nvSpPr>
        <p:spPr>
          <a:xfrm>
            <a:off x="5004485" y="314854"/>
            <a:ext cx="6767147" cy="615493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12" name="Rectangle 11">
            <a:extLst>
              <a:ext uri="{FF2B5EF4-FFF2-40B4-BE49-F238E27FC236}">
                <a16:creationId xmlns:a16="http://schemas.microsoft.com/office/drawing/2014/main" id="{3F54CE24-90DA-B590-DFAB-2E29C14385F6}"/>
              </a:ext>
            </a:extLst>
          </p:cNvPr>
          <p:cNvSpPr/>
          <p:nvPr/>
        </p:nvSpPr>
        <p:spPr>
          <a:xfrm>
            <a:off x="7768264" y="314854"/>
            <a:ext cx="45780" cy="61549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CEF68A-84B4-1EEA-0217-80B74ED1ABFC}"/>
              </a:ext>
            </a:extLst>
          </p:cNvPr>
          <p:cNvSpPr/>
          <p:nvPr/>
        </p:nvSpPr>
        <p:spPr>
          <a:xfrm>
            <a:off x="9795857" y="314853"/>
            <a:ext cx="45780" cy="61549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159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a:extLst>
              <a:ext uri="{FF2B5EF4-FFF2-40B4-BE49-F238E27FC236}">
                <a16:creationId xmlns:a16="http://schemas.microsoft.com/office/drawing/2014/main" id="{1FEEBB09-F3EF-883E-DDAC-2930E1002AB4}"/>
              </a:ext>
            </a:extLst>
          </p:cNvPr>
          <p:cNvSpPr/>
          <p:nvPr/>
        </p:nvSpPr>
        <p:spPr>
          <a:xfrm>
            <a:off x="451104" y="2003304"/>
            <a:ext cx="11289792" cy="305061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a:extLst>
              <a:ext uri="{FF2B5EF4-FFF2-40B4-BE49-F238E27FC236}">
                <a16:creationId xmlns:a16="http://schemas.microsoft.com/office/drawing/2014/main" id="{0A458B81-DAC9-1205-AAEA-81AC8E46CA34}"/>
              </a:ext>
            </a:extLst>
          </p:cNvPr>
          <p:cNvSpPr>
            <a:spLocks noGrp="1"/>
          </p:cNvSpPr>
          <p:nvPr>
            <p:ph type="title"/>
          </p:nvPr>
        </p:nvSpPr>
        <p:spPr>
          <a:xfrm>
            <a:off x="665206" y="403866"/>
            <a:ext cx="10515600" cy="1325563"/>
          </a:xfrm>
        </p:spPr>
        <p:txBody>
          <a:bodyPr>
            <a:normAutofit/>
          </a:bodyPr>
          <a:lstStyle/>
          <a:p>
            <a:r>
              <a:rPr lang="fr-FR" sz="4800" dirty="0">
                <a:solidFill>
                  <a:schemeClr val="tx1">
                    <a:lumMod val="65000"/>
                    <a:lumOff val="35000"/>
                  </a:schemeClr>
                </a:solidFill>
                <a:latin typeface="Agency FB" panose="020B0503020202020204" pitchFamily="34" charset="0"/>
              </a:rPr>
              <a:t>De ce </a:t>
            </a:r>
            <a:r>
              <a:rPr lang="fr-FR" sz="4800" dirty="0" err="1">
                <a:solidFill>
                  <a:schemeClr val="tx1">
                    <a:lumMod val="65000"/>
                    <a:lumOff val="35000"/>
                  </a:schemeClr>
                </a:solidFill>
                <a:latin typeface="Agency FB" panose="020B0503020202020204" pitchFamily="34" charset="0"/>
              </a:rPr>
              <a:t>există</a:t>
            </a:r>
            <a:r>
              <a:rPr lang="fr-FR" sz="4800" dirty="0">
                <a:solidFill>
                  <a:schemeClr val="tx1">
                    <a:lumMod val="65000"/>
                    <a:lumOff val="35000"/>
                  </a:schemeClr>
                </a:solidFill>
                <a:latin typeface="Agency FB" panose="020B0503020202020204" pitchFamily="34" charset="0"/>
              </a:rPr>
              <a:t> </a:t>
            </a:r>
            <a:r>
              <a:rPr lang="fr-FR" sz="4800" dirty="0" err="1">
                <a:solidFill>
                  <a:schemeClr val="tx1">
                    <a:lumMod val="65000"/>
                    <a:lumOff val="35000"/>
                  </a:schemeClr>
                </a:solidFill>
                <a:latin typeface="Agency FB" panose="020B0503020202020204" pitchFamily="34" charset="0"/>
              </a:rPr>
              <a:t>spațiu</a:t>
            </a:r>
            <a:r>
              <a:rPr lang="fr-FR" sz="4800" dirty="0">
                <a:solidFill>
                  <a:schemeClr val="tx1">
                    <a:lumMod val="65000"/>
                    <a:lumOff val="35000"/>
                  </a:schemeClr>
                </a:solidFill>
                <a:latin typeface="Agency FB" panose="020B0503020202020204" pitchFamily="34" charset="0"/>
              </a:rPr>
              <a:t> liber </a:t>
            </a:r>
            <a:r>
              <a:rPr lang="fr-FR" sz="4800" dirty="0" err="1">
                <a:solidFill>
                  <a:schemeClr val="tx1">
                    <a:lumMod val="65000"/>
                    <a:lumOff val="35000"/>
                  </a:schemeClr>
                </a:solidFill>
                <a:latin typeface="Agency FB" panose="020B0503020202020204" pitchFamily="34" charset="0"/>
              </a:rPr>
              <a:t>după</a:t>
            </a:r>
            <a:r>
              <a:rPr lang="fr-FR" sz="4800" dirty="0">
                <a:solidFill>
                  <a:schemeClr val="tx1">
                    <a:lumMod val="65000"/>
                    <a:lumOff val="35000"/>
                  </a:schemeClr>
                </a:solidFill>
                <a:latin typeface="Agency FB" panose="020B0503020202020204" pitchFamily="34" charset="0"/>
              </a:rPr>
              <a:t> </a:t>
            </a:r>
            <a:r>
              <a:rPr lang="fr-FR" sz="4800" dirty="0" err="1">
                <a:solidFill>
                  <a:schemeClr val="tx1">
                    <a:lumMod val="65000"/>
                    <a:lumOff val="35000"/>
                  </a:schemeClr>
                </a:solidFill>
                <a:latin typeface="Agency FB" panose="020B0503020202020204" pitchFamily="34" charset="0"/>
              </a:rPr>
              <a:t>cod</a:t>
            </a:r>
            <a:r>
              <a:rPr lang="fr-FR" sz="4800" dirty="0">
                <a:solidFill>
                  <a:schemeClr val="tx1">
                    <a:lumMod val="65000"/>
                    <a:lumOff val="35000"/>
                  </a:schemeClr>
                </a:solidFill>
                <a:latin typeface="Agency FB" panose="020B0503020202020204" pitchFamily="34" charset="0"/>
              </a:rPr>
              <a:t> </a:t>
            </a:r>
            <a:r>
              <a:rPr lang="fr-FR" sz="4800" dirty="0" err="1">
                <a:solidFill>
                  <a:schemeClr val="tx1">
                    <a:lumMod val="65000"/>
                    <a:lumOff val="35000"/>
                  </a:schemeClr>
                </a:solidFill>
                <a:latin typeface="Agency FB" panose="020B0503020202020204" pitchFamily="34" charset="0"/>
              </a:rPr>
              <a:t>în</a:t>
            </a:r>
            <a:r>
              <a:rPr lang="fr-FR" sz="4800" dirty="0">
                <a:solidFill>
                  <a:schemeClr val="tx1">
                    <a:lumMod val="65000"/>
                    <a:lumOff val="35000"/>
                  </a:schemeClr>
                </a:solidFill>
                <a:latin typeface="Agency FB" panose="020B0503020202020204" pitchFamily="34" charset="0"/>
              </a:rPr>
              <a:t> .</a:t>
            </a:r>
            <a:r>
              <a:rPr lang="fr-FR" sz="4800" dirty="0" err="1">
                <a:solidFill>
                  <a:schemeClr val="tx1">
                    <a:lumMod val="65000"/>
                    <a:lumOff val="35000"/>
                  </a:schemeClr>
                </a:solidFill>
                <a:latin typeface="Agency FB" panose="020B0503020202020204" pitchFamily="34" charset="0"/>
              </a:rPr>
              <a:t>text</a:t>
            </a:r>
            <a:r>
              <a:rPr lang="fr-FR" sz="4800" dirty="0">
                <a:solidFill>
                  <a:schemeClr val="tx1">
                    <a:lumMod val="65000"/>
                    <a:lumOff val="35000"/>
                  </a:schemeClr>
                </a:solidFill>
                <a:latin typeface="Agency FB" panose="020B0503020202020204" pitchFamily="34" charset="0"/>
              </a:rPr>
              <a:t>?</a:t>
            </a:r>
            <a:endParaRPr lang="en-US" sz="4800" dirty="0">
              <a:solidFill>
                <a:schemeClr val="tx1">
                  <a:lumMod val="65000"/>
                  <a:lumOff val="35000"/>
                </a:schemeClr>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E43EC222-CA86-0794-E329-3DF303815B9E}"/>
              </a:ext>
            </a:extLst>
          </p:cNvPr>
          <p:cNvSpPr>
            <a:spLocks noGrp="1"/>
          </p:cNvSpPr>
          <p:nvPr>
            <p:ph idx="1"/>
          </p:nvPr>
        </p:nvSpPr>
        <p:spPr>
          <a:xfrm>
            <a:off x="838199" y="2382211"/>
            <a:ext cx="10515600" cy="2607892"/>
          </a:xfrm>
        </p:spPr>
        <p:txBody>
          <a:bodyPr>
            <a:normAutofit/>
          </a:bodyPr>
          <a:lstStyle/>
          <a:p>
            <a:r>
              <a:rPr lang="en-US" sz="2400" dirty="0" err="1">
                <a:solidFill>
                  <a:schemeClr val="tx1">
                    <a:lumMod val="65000"/>
                    <a:lumOff val="35000"/>
                  </a:schemeClr>
                </a:solidFill>
              </a:rPr>
              <a:t>Formatul</a:t>
            </a:r>
            <a:r>
              <a:rPr lang="en-US" sz="2400" dirty="0">
                <a:solidFill>
                  <a:schemeClr val="tx1">
                    <a:lumMod val="65000"/>
                    <a:lumOff val="35000"/>
                  </a:schemeClr>
                </a:solidFill>
              </a:rPr>
              <a:t> PE cere ca </a:t>
            </a:r>
            <a:r>
              <a:rPr lang="en-US" sz="2400" dirty="0" err="1">
                <a:solidFill>
                  <a:schemeClr val="tx1">
                    <a:lumMod val="65000"/>
                    <a:lumOff val="35000"/>
                  </a:schemeClr>
                </a:solidFill>
              </a:rPr>
              <a:t>fiecare</a:t>
            </a:r>
            <a:r>
              <a:rPr lang="en-US" sz="2400" dirty="0">
                <a:solidFill>
                  <a:schemeClr val="tx1">
                    <a:lumMod val="65000"/>
                    <a:lumOff val="35000"/>
                  </a:schemeClr>
                </a:solidFill>
              </a:rPr>
              <a:t> </a:t>
            </a:r>
            <a:r>
              <a:rPr lang="en-US" sz="2400" dirty="0" err="1">
                <a:solidFill>
                  <a:schemeClr val="tx1">
                    <a:lumMod val="65000"/>
                    <a:lumOff val="35000"/>
                  </a:schemeClr>
                </a:solidFill>
              </a:rPr>
              <a:t>secțiune</a:t>
            </a:r>
            <a:r>
              <a:rPr lang="en-US" sz="2400" dirty="0">
                <a:solidFill>
                  <a:schemeClr val="tx1">
                    <a:lumMod val="65000"/>
                    <a:lumOff val="35000"/>
                  </a:schemeClr>
                </a:solidFill>
              </a:rPr>
              <a:t> (.text, .data, .</a:t>
            </a:r>
            <a:r>
              <a:rPr lang="en-US" sz="2400" dirty="0" err="1">
                <a:solidFill>
                  <a:schemeClr val="tx1">
                    <a:lumMod val="65000"/>
                    <a:lumOff val="35000"/>
                  </a:schemeClr>
                </a:solidFill>
              </a:rPr>
              <a:t>rdata</a:t>
            </a:r>
            <a:r>
              <a:rPr lang="en-US" sz="2400" dirty="0">
                <a:solidFill>
                  <a:schemeClr val="tx1">
                    <a:lumMod val="65000"/>
                    <a:lumOff val="35000"/>
                  </a:schemeClr>
                </a:solidFill>
              </a:rPr>
              <a:t> etc.) </a:t>
            </a:r>
            <a:r>
              <a:rPr lang="en-US" sz="2400" dirty="0" err="1">
                <a:solidFill>
                  <a:schemeClr val="tx1">
                    <a:lumMod val="65000"/>
                    <a:lumOff val="35000"/>
                  </a:schemeClr>
                </a:solidFill>
              </a:rPr>
              <a:t>să</a:t>
            </a:r>
            <a:r>
              <a:rPr lang="en-US" sz="2400" dirty="0">
                <a:solidFill>
                  <a:schemeClr val="tx1">
                    <a:lumMod val="65000"/>
                    <a:lumOff val="35000"/>
                  </a:schemeClr>
                </a:solidFill>
              </a:rPr>
              <a:t> fie </a:t>
            </a:r>
            <a:r>
              <a:rPr lang="en-US" sz="2400" dirty="0" err="1">
                <a:solidFill>
                  <a:schemeClr val="tx1">
                    <a:lumMod val="65000"/>
                    <a:lumOff val="35000"/>
                  </a:schemeClr>
                </a:solidFill>
              </a:rPr>
              <a:t>aliniată</a:t>
            </a:r>
            <a:r>
              <a:rPr lang="en-US" sz="2400" dirty="0">
                <a:solidFill>
                  <a:schemeClr val="tx1">
                    <a:lumMod val="65000"/>
                    <a:lumOff val="35000"/>
                  </a:schemeClr>
                </a:solidFill>
              </a:rPr>
              <a:t> la o </a:t>
            </a:r>
            <a:r>
              <a:rPr lang="en-US" sz="2400" dirty="0" err="1">
                <a:solidFill>
                  <a:schemeClr val="tx1">
                    <a:lumMod val="65000"/>
                    <a:lumOff val="35000"/>
                  </a:schemeClr>
                </a:solidFill>
              </a:rPr>
              <a:t>dimensiune</a:t>
            </a:r>
            <a:r>
              <a:rPr lang="en-US" sz="2400" dirty="0">
                <a:solidFill>
                  <a:schemeClr val="tx1">
                    <a:lumMod val="65000"/>
                    <a:lumOff val="35000"/>
                  </a:schemeClr>
                </a:solidFill>
              </a:rPr>
              <a:t> </a:t>
            </a:r>
            <a:r>
              <a:rPr lang="en-US" sz="2400" dirty="0" err="1">
                <a:solidFill>
                  <a:schemeClr val="tx1">
                    <a:lumMod val="65000"/>
                    <a:lumOff val="35000"/>
                  </a:schemeClr>
                </a:solidFill>
              </a:rPr>
              <a:t>multiplă</a:t>
            </a:r>
            <a:r>
              <a:rPr lang="en-US" sz="2400" dirty="0">
                <a:solidFill>
                  <a:schemeClr val="tx1">
                    <a:lumMod val="65000"/>
                    <a:lumOff val="35000"/>
                  </a:schemeClr>
                </a:solidFill>
              </a:rPr>
              <a:t> </a:t>
            </a:r>
            <a:r>
              <a:rPr lang="en-US" sz="2400">
                <a:solidFill>
                  <a:schemeClr val="tx1">
                    <a:lumMod val="65000"/>
                    <a:lumOff val="35000"/>
                  </a:schemeClr>
                </a:solidFill>
              </a:rPr>
              <a:t>de </a:t>
            </a:r>
            <a:r>
              <a:rPr lang="en-US" sz="2400" i="1">
                <a:solidFill>
                  <a:schemeClr val="tx1">
                    <a:lumMod val="65000"/>
                    <a:lumOff val="35000"/>
                  </a:schemeClr>
                </a:solidFill>
              </a:rPr>
              <a:t>SectionAlignment </a:t>
            </a:r>
            <a:r>
              <a:rPr lang="en-US" sz="2400">
                <a:solidFill>
                  <a:schemeClr val="tx1">
                    <a:lumMod val="65000"/>
                    <a:lumOff val="35000"/>
                  </a:schemeClr>
                </a:solidFill>
              </a:rPr>
              <a:t>(RAM - implicit 4096 bytes) </a:t>
            </a:r>
            <a:r>
              <a:rPr lang="en-US" sz="2400" dirty="0" err="1">
                <a:solidFill>
                  <a:schemeClr val="tx1">
                    <a:lumMod val="65000"/>
                    <a:lumOff val="35000"/>
                  </a:schemeClr>
                </a:solidFill>
              </a:rPr>
              <a:t>și</a:t>
            </a:r>
            <a:r>
              <a:rPr lang="en-US" sz="2400" dirty="0">
                <a:solidFill>
                  <a:schemeClr val="tx1">
                    <a:lumMod val="65000"/>
                    <a:lumOff val="35000"/>
                  </a:schemeClr>
                </a:solidFill>
              </a:rPr>
              <a:t> </a:t>
            </a:r>
            <a:r>
              <a:rPr lang="en-US" sz="2400" i="1" err="1">
                <a:solidFill>
                  <a:schemeClr val="tx1">
                    <a:lumMod val="65000"/>
                    <a:lumOff val="35000"/>
                  </a:schemeClr>
                </a:solidFill>
              </a:rPr>
              <a:t>FileAlignment</a:t>
            </a:r>
            <a:r>
              <a:rPr lang="en-US" sz="2400">
                <a:solidFill>
                  <a:schemeClr val="tx1">
                    <a:lumMod val="65000"/>
                    <a:lumOff val="35000"/>
                  </a:schemeClr>
                </a:solidFill>
              </a:rPr>
              <a:t> (DISC - implicit 512 bytes) din </a:t>
            </a:r>
            <a:r>
              <a:rPr lang="en-US" sz="2400" dirty="0" err="1">
                <a:solidFill>
                  <a:schemeClr val="tx1">
                    <a:lumMod val="65000"/>
                    <a:lumOff val="35000"/>
                  </a:schemeClr>
                </a:solidFill>
              </a:rPr>
              <a:t>headerul</a:t>
            </a:r>
            <a:r>
              <a:rPr lang="en-US" sz="2400" dirty="0">
                <a:solidFill>
                  <a:schemeClr val="tx1">
                    <a:lumMod val="65000"/>
                    <a:lumOff val="35000"/>
                  </a:schemeClr>
                </a:solidFill>
              </a:rPr>
              <a:t> PE.</a:t>
            </a:r>
          </a:p>
          <a:p>
            <a:endParaRPr lang="en-US" sz="2400" dirty="0">
              <a:solidFill>
                <a:schemeClr val="tx1">
                  <a:lumMod val="65000"/>
                  <a:lumOff val="35000"/>
                </a:schemeClr>
              </a:solidFill>
            </a:endParaRPr>
          </a:p>
          <a:p>
            <a:r>
              <a:rPr lang="en-US" sz="2400" dirty="0">
                <a:solidFill>
                  <a:schemeClr val="tx1">
                    <a:lumMod val="65000"/>
                    <a:lumOff val="35000"/>
                  </a:schemeClr>
                </a:solidFill>
              </a:rPr>
              <a:t>De </a:t>
            </a:r>
            <a:r>
              <a:rPr lang="en-US" sz="2400" dirty="0" err="1">
                <a:solidFill>
                  <a:schemeClr val="tx1">
                    <a:lumMod val="65000"/>
                    <a:lumOff val="35000"/>
                  </a:schemeClr>
                </a:solidFill>
              </a:rPr>
              <a:t>exemplu</a:t>
            </a:r>
            <a:r>
              <a:rPr lang="en-US" sz="2400" dirty="0">
                <a:solidFill>
                  <a:schemeClr val="tx1">
                    <a:lumMod val="65000"/>
                    <a:lumOff val="35000"/>
                  </a:schemeClr>
                </a:solidFill>
              </a:rPr>
              <a:t>, </a:t>
            </a:r>
            <a:r>
              <a:rPr lang="en-US" sz="2400" dirty="0" err="1">
                <a:solidFill>
                  <a:schemeClr val="tx1">
                    <a:lumMod val="65000"/>
                    <a:lumOff val="35000"/>
                  </a:schemeClr>
                </a:solidFill>
              </a:rPr>
              <a:t>chiar</a:t>
            </a:r>
            <a:r>
              <a:rPr lang="en-US" sz="2400" dirty="0">
                <a:solidFill>
                  <a:schemeClr val="tx1">
                    <a:lumMod val="65000"/>
                    <a:lumOff val="35000"/>
                  </a:schemeClr>
                </a:solidFill>
              </a:rPr>
              <a:t> </a:t>
            </a:r>
            <a:r>
              <a:rPr lang="en-US" sz="2400" dirty="0" err="1">
                <a:solidFill>
                  <a:schemeClr val="tx1">
                    <a:lumMod val="65000"/>
                    <a:lumOff val="35000"/>
                  </a:schemeClr>
                </a:solidFill>
              </a:rPr>
              <a:t>dacă</a:t>
            </a:r>
            <a:r>
              <a:rPr lang="en-US" sz="2400" dirty="0">
                <a:solidFill>
                  <a:schemeClr val="tx1">
                    <a:lumMod val="65000"/>
                    <a:lumOff val="35000"/>
                  </a:schemeClr>
                </a:solidFill>
              </a:rPr>
              <a:t> .text </a:t>
            </a:r>
            <a:r>
              <a:rPr lang="en-US" sz="2400" dirty="0" err="1">
                <a:solidFill>
                  <a:schemeClr val="tx1">
                    <a:lumMod val="65000"/>
                    <a:lumOff val="35000"/>
                  </a:schemeClr>
                </a:solidFill>
              </a:rPr>
              <a:t>conține</a:t>
            </a:r>
            <a:r>
              <a:rPr lang="en-US" sz="2400" dirty="0">
                <a:solidFill>
                  <a:schemeClr val="tx1">
                    <a:lumMod val="65000"/>
                    <a:lumOff val="35000"/>
                  </a:schemeClr>
                </a:solidFill>
              </a:rPr>
              <a:t> </a:t>
            </a:r>
            <a:r>
              <a:rPr lang="en-US" sz="2400" dirty="0" err="1">
                <a:solidFill>
                  <a:schemeClr val="tx1">
                    <a:lumMod val="65000"/>
                    <a:lumOff val="35000"/>
                  </a:schemeClr>
                </a:solidFill>
              </a:rPr>
              <a:t>doar</a:t>
            </a:r>
            <a:r>
              <a:rPr lang="en-US" sz="2400" dirty="0">
                <a:solidFill>
                  <a:schemeClr val="tx1">
                    <a:lumMod val="65000"/>
                    <a:lumOff val="35000"/>
                  </a:schemeClr>
                </a:solidFill>
              </a:rPr>
              <a:t> 0x1A bytes de cod, </a:t>
            </a:r>
            <a:r>
              <a:rPr lang="en-US" sz="2400" dirty="0" err="1">
                <a:solidFill>
                  <a:schemeClr val="tx1">
                    <a:lumMod val="65000"/>
                    <a:lumOff val="35000"/>
                  </a:schemeClr>
                </a:solidFill>
              </a:rPr>
              <a:t>secțiunea</a:t>
            </a:r>
            <a:r>
              <a:rPr lang="en-US" sz="2400" dirty="0">
                <a:solidFill>
                  <a:schemeClr val="tx1">
                    <a:lumMod val="65000"/>
                    <a:lumOff val="35000"/>
                  </a:schemeClr>
                </a:solidFill>
              </a:rPr>
              <a:t> </a:t>
            </a:r>
            <a:r>
              <a:rPr lang="en-US" sz="2400" dirty="0" err="1">
                <a:solidFill>
                  <a:schemeClr val="tx1">
                    <a:lumMod val="65000"/>
                    <a:lumOff val="35000"/>
                  </a:schemeClr>
                </a:solidFill>
              </a:rPr>
              <a:t>poate</a:t>
            </a:r>
            <a:r>
              <a:rPr lang="en-US" sz="2400" dirty="0">
                <a:solidFill>
                  <a:schemeClr val="tx1">
                    <a:lumMod val="65000"/>
                    <a:lumOff val="35000"/>
                  </a:schemeClr>
                </a:solidFill>
              </a:rPr>
              <a:t> fi </a:t>
            </a:r>
            <a:r>
              <a:rPr lang="en-US" sz="2400" dirty="0" err="1">
                <a:solidFill>
                  <a:schemeClr val="tx1">
                    <a:lumMod val="65000"/>
                    <a:lumOff val="35000"/>
                  </a:schemeClr>
                </a:solidFill>
              </a:rPr>
              <a:t>alocată</a:t>
            </a:r>
            <a:r>
              <a:rPr lang="en-US" sz="2400" dirty="0">
                <a:solidFill>
                  <a:schemeClr val="tx1">
                    <a:lumMod val="65000"/>
                    <a:lumOff val="35000"/>
                  </a:schemeClr>
                </a:solidFill>
              </a:rPr>
              <a:t> pe 0x200 </a:t>
            </a:r>
            <a:r>
              <a:rPr lang="en-US" sz="2400" dirty="0" err="1">
                <a:solidFill>
                  <a:schemeClr val="tx1">
                    <a:lumMod val="65000"/>
                    <a:lumOff val="35000"/>
                  </a:schemeClr>
                </a:solidFill>
              </a:rPr>
              <a:t>sau</a:t>
            </a:r>
            <a:r>
              <a:rPr lang="en-US" sz="2400" dirty="0">
                <a:solidFill>
                  <a:schemeClr val="tx1">
                    <a:lumMod val="65000"/>
                    <a:lumOff val="35000"/>
                  </a:schemeClr>
                </a:solidFill>
              </a:rPr>
              <a:t> 0x1000 bytes </a:t>
            </a:r>
            <a:r>
              <a:rPr lang="en-US" sz="2400" dirty="0" err="1">
                <a:solidFill>
                  <a:schemeClr val="tx1">
                    <a:lumMod val="65000"/>
                    <a:lumOff val="35000"/>
                  </a:schemeClr>
                </a:solidFill>
              </a:rPr>
              <a:t>în</a:t>
            </a:r>
            <a:r>
              <a:rPr lang="en-US" sz="2400" dirty="0">
                <a:solidFill>
                  <a:schemeClr val="tx1">
                    <a:lumMod val="65000"/>
                    <a:lumOff val="35000"/>
                  </a:schemeClr>
                </a:solidFill>
              </a:rPr>
              <a:t> </a:t>
            </a:r>
            <a:r>
              <a:rPr lang="en-US" sz="2400" dirty="0" err="1">
                <a:solidFill>
                  <a:schemeClr val="tx1">
                    <a:lumMod val="65000"/>
                    <a:lumOff val="35000"/>
                  </a:schemeClr>
                </a:solidFill>
              </a:rPr>
              <a:t>fișierul</a:t>
            </a:r>
            <a:r>
              <a:rPr lang="en-US" sz="2400" dirty="0">
                <a:solidFill>
                  <a:schemeClr val="tx1">
                    <a:lumMod val="65000"/>
                    <a:lumOff val="35000"/>
                  </a:schemeClr>
                </a:solidFill>
              </a:rPr>
              <a:t> PE </a:t>
            </a:r>
            <a:r>
              <a:rPr lang="en-US" sz="2400" dirty="0" err="1">
                <a:solidFill>
                  <a:schemeClr val="tx1">
                    <a:lumMod val="65000"/>
                    <a:lumOff val="35000"/>
                  </a:schemeClr>
                </a:solidFill>
              </a:rPr>
              <a:t>sau</a:t>
            </a:r>
            <a:r>
              <a:rPr lang="en-US" sz="2400" dirty="0">
                <a:solidFill>
                  <a:schemeClr val="tx1">
                    <a:lumMod val="65000"/>
                    <a:lumOff val="35000"/>
                  </a:schemeClr>
                </a:solidFill>
              </a:rPr>
              <a:t> </a:t>
            </a:r>
            <a:r>
              <a:rPr lang="en-US" sz="2400" dirty="0" err="1">
                <a:solidFill>
                  <a:schemeClr val="tx1">
                    <a:lumMod val="65000"/>
                    <a:lumOff val="35000"/>
                  </a:schemeClr>
                </a:solidFill>
              </a:rPr>
              <a:t>în</a:t>
            </a:r>
            <a:r>
              <a:rPr lang="en-US" sz="2400" dirty="0">
                <a:solidFill>
                  <a:schemeClr val="tx1">
                    <a:lumMod val="65000"/>
                    <a:lumOff val="35000"/>
                  </a:schemeClr>
                </a:solidFill>
              </a:rPr>
              <a:t> </a:t>
            </a:r>
            <a:r>
              <a:rPr lang="en-US" sz="2400" dirty="0" err="1">
                <a:solidFill>
                  <a:schemeClr val="tx1">
                    <a:lumMod val="65000"/>
                    <a:lumOff val="35000"/>
                  </a:schemeClr>
                </a:solidFill>
              </a:rPr>
              <a:t>memorie</a:t>
            </a:r>
            <a:r>
              <a:rPr lang="en-US" sz="2400" dirty="0">
                <a:solidFill>
                  <a:schemeClr val="tx1">
                    <a:lumMod val="65000"/>
                    <a:lumOff val="35000"/>
                  </a:schemeClr>
                </a:solidFill>
              </a:rPr>
              <a:t>.</a:t>
            </a:r>
          </a:p>
        </p:txBody>
      </p:sp>
      <p:pic>
        <p:nvPicPr>
          <p:cNvPr id="5" name="Picture 4">
            <a:extLst>
              <a:ext uri="{FF2B5EF4-FFF2-40B4-BE49-F238E27FC236}">
                <a16:creationId xmlns:a16="http://schemas.microsoft.com/office/drawing/2014/main" id="{C08F49C9-DA0E-803D-2D1E-D860F9B5CEF6}"/>
              </a:ext>
            </a:extLst>
          </p:cNvPr>
          <p:cNvPicPr>
            <a:picLocks noChangeAspect="1"/>
          </p:cNvPicPr>
          <p:nvPr/>
        </p:nvPicPr>
        <p:blipFill>
          <a:blip r:embed="rId2"/>
          <a:stretch>
            <a:fillRect/>
          </a:stretch>
        </p:blipFill>
        <p:spPr>
          <a:xfrm>
            <a:off x="5348181" y="5706696"/>
            <a:ext cx="1495637" cy="512394"/>
          </a:xfrm>
          <a:prstGeom prst="rect">
            <a:avLst/>
          </a:prstGeom>
        </p:spPr>
      </p:pic>
    </p:spTree>
    <p:extLst>
      <p:ext uri="{BB962C8B-B14F-4D97-AF65-F5344CB8AC3E}">
        <p14:creationId xmlns:p14="http://schemas.microsoft.com/office/powerpoint/2010/main" val="3209257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F7B90-9527-437E-6B43-631A15F953EF}"/>
            </a:ext>
          </a:extLst>
        </p:cNvPr>
        <p:cNvGrpSpPr/>
        <p:nvPr/>
      </p:nvGrpSpPr>
      <p:grpSpPr>
        <a:xfrm>
          <a:off x="0" y="0"/>
          <a:ext cx="0" cy="0"/>
          <a:chOff x="0" y="0"/>
          <a:chExt cx="0" cy="0"/>
        </a:xfrm>
      </p:grpSpPr>
      <p:sp>
        <p:nvSpPr>
          <p:cNvPr id="4" name="Flowchart: Process 3">
            <a:extLst>
              <a:ext uri="{FF2B5EF4-FFF2-40B4-BE49-F238E27FC236}">
                <a16:creationId xmlns:a16="http://schemas.microsoft.com/office/drawing/2014/main" id="{6B5DA0E5-3534-C2EE-A943-0EE240B43516}"/>
              </a:ext>
            </a:extLst>
          </p:cNvPr>
          <p:cNvSpPr/>
          <p:nvPr/>
        </p:nvSpPr>
        <p:spPr>
          <a:xfrm>
            <a:off x="451104" y="2003304"/>
            <a:ext cx="11289792" cy="416271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FE7439-FE68-C835-D566-76A14F45D66B}"/>
              </a:ext>
            </a:extLst>
          </p:cNvPr>
          <p:cNvSpPr>
            <a:spLocks noGrp="1"/>
          </p:cNvSpPr>
          <p:nvPr>
            <p:ph type="title"/>
          </p:nvPr>
        </p:nvSpPr>
        <p:spPr>
          <a:xfrm>
            <a:off x="665206" y="403866"/>
            <a:ext cx="10515600" cy="1325563"/>
          </a:xfrm>
        </p:spPr>
        <p:txBody>
          <a:bodyPr>
            <a:normAutofit fontScale="90000"/>
          </a:bodyPr>
          <a:lstStyle/>
          <a:p>
            <a:r>
              <a:rPr lang="fr-FR" sz="4800">
                <a:solidFill>
                  <a:schemeClr val="tx1">
                    <a:lumMod val="65000"/>
                    <a:lumOff val="35000"/>
                  </a:schemeClr>
                </a:solidFill>
                <a:latin typeface="Agency FB" panose="020B0503020202020204" pitchFamily="34" charset="0"/>
              </a:rPr>
              <a:t>Dacă .text conține 4097 bytes de cod, ce dimensiune va avea secțiunea .text în fișierul PE?</a:t>
            </a:r>
            <a:endParaRPr lang="en-US" sz="4800" dirty="0">
              <a:solidFill>
                <a:schemeClr val="tx1">
                  <a:lumMod val="65000"/>
                  <a:lumOff val="35000"/>
                </a:schemeClr>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96868C02-BBC5-EAC0-B432-53102419F6D9}"/>
              </a:ext>
            </a:extLst>
          </p:cNvPr>
          <p:cNvSpPr>
            <a:spLocks noGrp="1"/>
          </p:cNvSpPr>
          <p:nvPr>
            <p:ph idx="1"/>
          </p:nvPr>
        </p:nvSpPr>
        <p:spPr>
          <a:xfrm>
            <a:off x="838199" y="2382211"/>
            <a:ext cx="10515600" cy="3616994"/>
          </a:xfrm>
        </p:spPr>
        <p:txBody>
          <a:bodyPr>
            <a:normAutofit fontScale="92500" lnSpcReduction="10000"/>
          </a:bodyPr>
          <a:lstStyle/>
          <a:p>
            <a:r>
              <a:rPr lang="en-US" sz="2400" b="1">
                <a:solidFill>
                  <a:schemeClr val="tx1">
                    <a:lumMod val="65000"/>
                    <a:lumOff val="35000"/>
                  </a:schemeClr>
                </a:solidFill>
              </a:rPr>
              <a:t>În fișierul PE (on disk)</a:t>
            </a:r>
            <a:r>
              <a:rPr lang="en-US" sz="2400">
                <a:solidFill>
                  <a:schemeClr val="tx1">
                    <a:lumMod val="65000"/>
                    <a:lumOff val="35000"/>
                  </a:schemeClr>
                </a:solidFill>
              </a:rPr>
              <a:t>,</a:t>
            </a:r>
            <a:r>
              <a:rPr lang="en-US" sz="2400" b="1">
                <a:solidFill>
                  <a:schemeClr val="tx1">
                    <a:lumMod val="65000"/>
                    <a:lumOff val="35000"/>
                  </a:schemeClr>
                </a:solidFill>
              </a:rPr>
              <a:t> </a:t>
            </a:r>
            <a:r>
              <a:rPr lang="en-US" sz="2400">
                <a:solidFill>
                  <a:schemeClr val="tx1">
                    <a:lumMod val="65000"/>
                    <a:lumOff val="35000"/>
                  </a:schemeClr>
                </a:solidFill>
              </a:rPr>
              <a:t>dimensiunea secțiunii este rotunjită la multiplu de </a:t>
            </a:r>
            <a:r>
              <a:rPr lang="en-US" sz="2400" b="1">
                <a:solidFill>
                  <a:schemeClr val="tx1">
                    <a:lumMod val="65000"/>
                    <a:lumOff val="35000"/>
                  </a:schemeClr>
                </a:solidFill>
              </a:rPr>
              <a:t>FileAlignment</a:t>
            </a:r>
            <a:r>
              <a:rPr lang="en-US" sz="2400">
                <a:solidFill>
                  <a:schemeClr val="tx1">
                    <a:lumMod val="65000"/>
                    <a:lumOff val="35000"/>
                  </a:schemeClr>
                </a:solidFill>
              </a:rPr>
              <a:t> (implicit 512 bytes). Deci 4097 este rotunjit la 4608 bytes (9 × 512).</a:t>
            </a:r>
          </a:p>
          <a:p>
            <a:endParaRPr lang="en-US" sz="2400">
              <a:solidFill>
                <a:schemeClr val="tx1">
                  <a:lumMod val="65000"/>
                  <a:lumOff val="35000"/>
                </a:schemeClr>
              </a:solidFill>
            </a:endParaRPr>
          </a:p>
          <a:p>
            <a:r>
              <a:rPr lang="en-US" sz="2400" b="1">
                <a:solidFill>
                  <a:schemeClr val="tx1">
                    <a:lumMod val="65000"/>
                    <a:lumOff val="35000"/>
                  </a:schemeClr>
                </a:solidFill>
              </a:rPr>
              <a:t>În RAM (on load)</a:t>
            </a:r>
            <a:r>
              <a:rPr lang="en-US" sz="2400">
                <a:solidFill>
                  <a:schemeClr val="tx1">
                    <a:lumMod val="65000"/>
                    <a:lumOff val="35000"/>
                  </a:schemeClr>
                </a:solidFill>
              </a:rPr>
              <a:t>,</a:t>
            </a:r>
            <a:r>
              <a:rPr lang="en-US" sz="2400" b="1">
                <a:solidFill>
                  <a:schemeClr val="tx1">
                    <a:lumMod val="65000"/>
                    <a:lumOff val="35000"/>
                  </a:schemeClr>
                </a:solidFill>
              </a:rPr>
              <a:t> </a:t>
            </a:r>
            <a:r>
              <a:rPr lang="en-US" sz="2400">
                <a:solidFill>
                  <a:schemeClr val="tx1">
                    <a:lumMod val="65000"/>
                    <a:lumOff val="35000"/>
                  </a:schemeClr>
                </a:solidFill>
              </a:rPr>
              <a:t>dimensiunea secțiunii este rotunjită la multiplu de </a:t>
            </a:r>
            <a:r>
              <a:rPr lang="en-US" sz="2400" b="1">
                <a:solidFill>
                  <a:schemeClr val="tx1">
                    <a:lumMod val="65000"/>
                    <a:lumOff val="35000"/>
                  </a:schemeClr>
                </a:solidFill>
              </a:rPr>
              <a:t>SectionAlignment</a:t>
            </a:r>
            <a:r>
              <a:rPr lang="en-US" sz="2400">
                <a:solidFill>
                  <a:schemeClr val="tx1">
                    <a:lumMod val="65000"/>
                    <a:lumOff val="35000"/>
                  </a:schemeClr>
                </a:solidFill>
              </a:rPr>
              <a:t> (implicit 4096 bytes = 1 pagină de memorie). Deci 4097 este rotunjit la 8192 bytes (2 × 4096).</a:t>
            </a:r>
          </a:p>
          <a:p>
            <a:pPr marL="0" indent="0">
              <a:buNone/>
            </a:pPr>
            <a:endParaRPr lang="en-US" sz="2400" b="1">
              <a:solidFill>
                <a:schemeClr val="tx1">
                  <a:lumMod val="65000"/>
                  <a:lumOff val="35000"/>
                </a:schemeClr>
              </a:solidFill>
            </a:endParaRPr>
          </a:p>
          <a:p>
            <a:pPr marL="0" indent="0">
              <a:buNone/>
            </a:pPr>
            <a:r>
              <a:rPr lang="en-US" sz="2400" b="1">
                <a:solidFill>
                  <a:schemeClr val="tx1">
                    <a:lumMod val="65000"/>
                    <a:lumOff val="35000"/>
                  </a:schemeClr>
                </a:solidFill>
              </a:rPr>
              <a:t>Prin urmare:</a:t>
            </a:r>
            <a:endParaRPr lang="en-US" sz="2400">
              <a:solidFill>
                <a:schemeClr val="tx1">
                  <a:lumMod val="65000"/>
                  <a:lumOff val="35000"/>
                </a:schemeClr>
              </a:solidFill>
            </a:endParaRPr>
          </a:p>
          <a:p>
            <a:r>
              <a:rPr lang="en-US" sz="2400">
                <a:solidFill>
                  <a:schemeClr val="tx1">
                    <a:lumMod val="65000"/>
                    <a:lumOff val="35000"/>
                  </a:schemeClr>
                </a:solidFill>
              </a:rPr>
              <a:t>În fișier: </a:t>
            </a:r>
            <a:r>
              <a:rPr lang="en-US" sz="2400" b="1">
                <a:solidFill>
                  <a:schemeClr val="tx1">
                    <a:lumMod val="65000"/>
                    <a:lumOff val="35000"/>
                  </a:schemeClr>
                </a:solidFill>
              </a:rPr>
              <a:t>4608 bytes</a:t>
            </a:r>
            <a:endParaRPr lang="en-US" sz="2400">
              <a:solidFill>
                <a:schemeClr val="tx1">
                  <a:lumMod val="65000"/>
                  <a:lumOff val="35000"/>
                </a:schemeClr>
              </a:solidFill>
            </a:endParaRPr>
          </a:p>
          <a:p>
            <a:r>
              <a:rPr lang="en-US" sz="2400">
                <a:solidFill>
                  <a:schemeClr val="tx1">
                    <a:lumMod val="65000"/>
                    <a:lumOff val="35000"/>
                  </a:schemeClr>
                </a:solidFill>
              </a:rPr>
              <a:t>În RAM: </a:t>
            </a:r>
            <a:r>
              <a:rPr lang="en-US" sz="2400" b="1">
                <a:solidFill>
                  <a:schemeClr val="tx1">
                    <a:lumMod val="65000"/>
                    <a:lumOff val="35000"/>
                  </a:schemeClr>
                </a:solidFill>
              </a:rPr>
              <a:t>8192 bytes</a:t>
            </a:r>
            <a:endParaRPr lang="en-US" sz="2400">
              <a:solidFill>
                <a:schemeClr val="tx1">
                  <a:lumMod val="65000"/>
                  <a:lumOff val="35000"/>
                </a:schemeClr>
              </a:solidFill>
            </a:endParaRPr>
          </a:p>
        </p:txBody>
      </p:sp>
      <p:pic>
        <p:nvPicPr>
          <p:cNvPr id="5" name="Picture 4">
            <a:extLst>
              <a:ext uri="{FF2B5EF4-FFF2-40B4-BE49-F238E27FC236}">
                <a16:creationId xmlns:a16="http://schemas.microsoft.com/office/drawing/2014/main" id="{86A9B06C-C57B-872D-0FD2-49146881882D}"/>
              </a:ext>
            </a:extLst>
          </p:cNvPr>
          <p:cNvPicPr>
            <a:picLocks noChangeAspect="1"/>
          </p:cNvPicPr>
          <p:nvPr/>
        </p:nvPicPr>
        <p:blipFill>
          <a:blip r:embed="rId2"/>
          <a:stretch>
            <a:fillRect/>
          </a:stretch>
        </p:blipFill>
        <p:spPr>
          <a:xfrm>
            <a:off x="5348180" y="6275107"/>
            <a:ext cx="1495637" cy="512394"/>
          </a:xfrm>
          <a:prstGeom prst="rect">
            <a:avLst/>
          </a:prstGeom>
        </p:spPr>
      </p:pic>
    </p:spTree>
    <p:extLst>
      <p:ext uri="{BB962C8B-B14F-4D97-AF65-F5344CB8AC3E}">
        <p14:creationId xmlns:p14="http://schemas.microsoft.com/office/powerpoint/2010/main" val="2532757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lowchart: Process 34"/>
          <p:cNvSpPr/>
          <p:nvPr/>
        </p:nvSpPr>
        <p:spPr>
          <a:xfrm>
            <a:off x="200415"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10" name="Picture 9">
            <a:extLst>
              <a:ext uri="{FF2B5EF4-FFF2-40B4-BE49-F238E27FC236}">
                <a16:creationId xmlns:a16="http://schemas.microsoft.com/office/drawing/2014/main" id="{71245341-A954-4DFB-B92B-D3CA802ABB2E}"/>
              </a:ext>
            </a:extLst>
          </p:cNvPr>
          <p:cNvPicPr>
            <a:picLocks noChangeAspect="1"/>
          </p:cNvPicPr>
          <p:nvPr/>
        </p:nvPicPr>
        <p:blipFill>
          <a:blip r:embed="rId2"/>
          <a:stretch>
            <a:fillRect/>
          </a:stretch>
        </p:blipFill>
        <p:spPr>
          <a:xfrm>
            <a:off x="346264" y="428712"/>
            <a:ext cx="5659362" cy="5990897"/>
          </a:xfrm>
          <a:prstGeom prst="rect">
            <a:avLst/>
          </a:prstGeom>
        </p:spPr>
      </p:pic>
      <p:pic>
        <p:nvPicPr>
          <p:cNvPr id="13" name="Picture 12">
            <a:extLst>
              <a:ext uri="{FF2B5EF4-FFF2-40B4-BE49-F238E27FC236}">
                <a16:creationId xmlns:a16="http://schemas.microsoft.com/office/drawing/2014/main" id="{FCA9EE65-8DB2-475A-ACA8-18031675F61C}"/>
              </a:ext>
            </a:extLst>
          </p:cNvPr>
          <p:cNvPicPr>
            <a:picLocks noChangeAspect="1"/>
          </p:cNvPicPr>
          <p:nvPr/>
        </p:nvPicPr>
        <p:blipFill>
          <a:blip r:embed="rId3"/>
          <a:stretch>
            <a:fillRect/>
          </a:stretch>
        </p:blipFill>
        <p:spPr>
          <a:xfrm>
            <a:off x="6252518" y="428711"/>
            <a:ext cx="5659362" cy="5990897"/>
          </a:xfrm>
          <a:prstGeom prst="rect">
            <a:avLst/>
          </a:prstGeom>
        </p:spPr>
      </p:pic>
      <p:pic>
        <p:nvPicPr>
          <p:cNvPr id="14" name="Picture 13">
            <a:extLst>
              <a:ext uri="{FF2B5EF4-FFF2-40B4-BE49-F238E27FC236}">
                <a16:creationId xmlns:a16="http://schemas.microsoft.com/office/drawing/2014/main" id="{CCB81F1E-139A-4DEE-B10D-E17A033E762F}"/>
              </a:ext>
            </a:extLst>
          </p:cNvPr>
          <p:cNvPicPr>
            <a:picLocks noChangeAspect="1"/>
          </p:cNvPicPr>
          <p:nvPr/>
        </p:nvPicPr>
        <p:blipFill>
          <a:blip r:embed="rId4"/>
          <a:stretch>
            <a:fillRect/>
          </a:stretch>
        </p:blipFill>
        <p:spPr>
          <a:xfrm>
            <a:off x="4040220" y="4392986"/>
            <a:ext cx="1829239" cy="1619784"/>
          </a:xfrm>
          <a:prstGeom prst="rect">
            <a:avLst/>
          </a:prstGeom>
        </p:spPr>
      </p:pic>
      <p:grpSp>
        <p:nvGrpSpPr>
          <p:cNvPr id="16" name="Group 15"/>
          <p:cNvGrpSpPr/>
          <p:nvPr/>
        </p:nvGrpSpPr>
        <p:grpSpPr>
          <a:xfrm>
            <a:off x="1178918" y="3006833"/>
            <a:ext cx="463958" cy="587515"/>
            <a:chOff x="10947211" y="1963464"/>
            <a:chExt cx="463958" cy="587515"/>
          </a:xfrm>
        </p:grpSpPr>
        <p:sp>
          <p:nvSpPr>
            <p:cNvPr id="17" name="Right Arrow 1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9" name="Group 18"/>
          <p:cNvGrpSpPr/>
          <p:nvPr/>
        </p:nvGrpSpPr>
        <p:grpSpPr>
          <a:xfrm>
            <a:off x="2753800" y="3225730"/>
            <a:ext cx="463958" cy="587515"/>
            <a:chOff x="10947211" y="1963464"/>
            <a:chExt cx="463958" cy="587515"/>
          </a:xfrm>
        </p:grpSpPr>
        <p:sp>
          <p:nvSpPr>
            <p:cNvPr id="20" name="Right Arrow 1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1" name="Oval 2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22" name="Group 21"/>
          <p:cNvGrpSpPr/>
          <p:nvPr/>
        </p:nvGrpSpPr>
        <p:grpSpPr>
          <a:xfrm>
            <a:off x="4811805" y="3537101"/>
            <a:ext cx="463958" cy="587515"/>
            <a:chOff x="10947211" y="1963464"/>
            <a:chExt cx="463958" cy="587515"/>
          </a:xfrm>
        </p:grpSpPr>
        <p:sp>
          <p:nvSpPr>
            <p:cNvPr id="23" name="Right Arrow 2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Oval 23"/>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5" name="Group 24"/>
          <p:cNvGrpSpPr/>
          <p:nvPr/>
        </p:nvGrpSpPr>
        <p:grpSpPr>
          <a:xfrm>
            <a:off x="4101291" y="5741756"/>
            <a:ext cx="463958" cy="587515"/>
            <a:chOff x="10947211" y="1963464"/>
            <a:chExt cx="463958" cy="587515"/>
          </a:xfrm>
        </p:grpSpPr>
        <p:sp>
          <p:nvSpPr>
            <p:cNvPr id="26" name="Right Arrow 25"/>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Oval 26"/>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8" name="Group 27"/>
          <p:cNvGrpSpPr/>
          <p:nvPr/>
        </p:nvGrpSpPr>
        <p:grpSpPr>
          <a:xfrm>
            <a:off x="6292796" y="2614277"/>
            <a:ext cx="463958" cy="587515"/>
            <a:chOff x="10947211" y="1963464"/>
            <a:chExt cx="463958" cy="587515"/>
          </a:xfrm>
        </p:grpSpPr>
        <p:sp>
          <p:nvSpPr>
            <p:cNvPr id="29" name="Right Arrow 28"/>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Oval 2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
        <p:nvSpPr>
          <p:cNvPr id="3" name="Rounded Rectangle 2"/>
          <p:cNvSpPr/>
          <p:nvPr/>
        </p:nvSpPr>
        <p:spPr>
          <a:xfrm>
            <a:off x="8235778" y="1878227"/>
            <a:ext cx="1328352" cy="14917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Peşteră de cod …</a:t>
            </a:r>
          </a:p>
        </p:txBody>
      </p:sp>
      <p:sp>
        <p:nvSpPr>
          <p:cNvPr id="34" name="Rectangle 33"/>
          <p:cNvSpPr/>
          <p:nvPr/>
        </p:nvSpPr>
        <p:spPr>
          <a:xfrm>
            <a:off x="261635" y="120235"/>
            <a:ext cx="3794500" cy="338554"/>
          </a:xfrm>
          <a:prstGeom prst="rect">
            <a:avLst/>
          </a:prstGeom>
        </p:spPr>
        <p:txBody>
          <a:bodyPr wrap="none">
            <a:spAutoFit/>
          </a:bodyPr>
          <a:lstStyle/>
          <a:p>
            <a:r>
              <a:rPr lang="en-US" sz="1600">
                <a:solidFill>
                  <a:schemeClr val="tx1">
                    <a:lumMod val="50000"/>
                    <a:lumOff val="50000"/>
                  </a:schemeClr>
                </a:solidFill>
              </a:rPr>
              <a:t>Facem un spațiu umplut cu instrucțiuni </a:t>
            </a:r>
            <a:r>
              <a:rPr lang="en-US" sz="1600" b="1">
                <a:solidFill>
                  <a:schemeClr val="tx1">
                    <a:lumMod val="50000"/>
                    <a:lumOff val="50000"/>
                  </a:schemeClr>
                </a:solidFill>
              </a:rPr>
              <a:t>nop</a:t>
            </a:r>
          </a:p>
        </p:txBody>
      </p:sp>
      <p:sp>
        <p:nvSpPr>
          <p:cNvPr id="31" name="Rectangle 30"/>
          <p:cNvSpPr/>
          <p:nvPr/>
        </p:nvSpPr>
        <p:spPr>
          <a:xfrm>
            <a:off x="6181853" y="120235"/>
            <a:ext cx="5815503" cy="338554"/>
          </a:xfrm>
          <a:prstGeom prst="rect">
            <a:avLst/>
          </a:prstGeom>
        </p:spPr>
        <p:txBody>
          <a:bodyPr wrap="none">
            <a:spAutoFit/>
          </a:bodyPr>
          <a:lstStyle/>
          <a:p>
            <a:r>
              <a:rPr lang="pt-BR" sz="1600">
                <a:solidFill>
                  <a:schemeClr val="tx1">
                    <a:lumMod val="50000"/>
                    <a:lumOff val="50000"/>
                  </a:schemeClr>
                </a:solidFill>
              </a:rPr>
              <a:t>Acum am definit o regiune de interes în zona liberă a executabilului</a:t>
            </a:r>
            <a:r>
              <a:rPr lang="it-IT" sz="1600">
                <a:solidFill>
                  <a:schemeClr val="tx1">
                    <a:lumMod val="50000"/>
                    <a:lumOff val="50000"/>
                  </a:schemeClr>
                </a:solidFill>
              </a:rPr>
              <a:t>:</a:t>
            </a:r>
            <a:endParaRPr lang="en-US" sz="1600">
              <a:solidFill>
                <a:schemeClr val="tx1">
                  <a:lumMod val="50000"/>
                  <a:lumOff val="50000"/>
                </a:schemeClr>
              </a:solidFill>
            </a:endParaRPr>
          </a:p>
        </p:txBody>
      </p:sp>
    </p:spTree>
    <p:extLst>
      <p:ext uri="{BB962C8B-B14F-4D97-AF65-F5344CB8AC3E}">
        <p14:creationId xmlns:p14="http://schemas.microsoft.com/office/powerpoint/2010/main" val="837658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3FE01C-7399-4AF2-9E54-013A600AC0F0}"/>
              </a:ext>
            </a:extLst>
          </p:cNvPr>
          <p:cNvPicPr>
            <a:picLocks noChangeAspect="1"/>
          </p:cNvPicPr>
          <p:nvPr/>
        </p:nvPicPr>
        <p:blipFill>
          <a:blip r:embed="rId2"/>
          <a:stretch>
            <a:fillRect/>
          </a:stretch>
        </p:blipFill>
        <p:spPr>
          <a:xfrm>
            <a:off x="6494160" y="432463"/>
            <a:ext cx="5098463" cy="4522185"/>
          </a:xfrm>
          <a:prstGeom prst="rect">
            <a:avLst/>
          </a:prstGeom>
        </p:spPr>
      </p:pic>
      <p:pic>
        <p:nvPicPr>
          <p:cNvPr id="7" name="Picture 6">
            <a:extLst>
              <a:ext uri="{FF2B5EF4-FFF2-40B4-BE49-F238E27FC236}">
                <a16:creationId xmlns:a16="http://schemas.microsoft.com/office/drawing/2014/main" id="{92BF20FA-E362-407A-BBA9-55C915ACABEF}"/>
              </a:ext>
            </a:extLst>
          </p:cNvPr>
          <p:cNvPicPr>
            <a:picLocks noChangeAspect="1"/>
          </p:cNvPicPr>
          <p:nvPr/>
        </p:nvPicPr>
        <p:blipFill>
          <a:blip r:embed="rId3"/>
          <a:stretch>
            <a:fillRect/>
          </a:stretch>
        </p:blipFill>
        <p:spPr>
          <a:xfrm>
            <a:off x="346265" y="432463"/>
            <a:ext cx="5659362" cy="5990898"/>
          </a:xfrm>
          <a:prstGeom prst="rect">
            <a:avLst/>
          </a:prstGeom>
        </p:spPr>
      </p:pic>
      <p:grpSp>
        <p:nvGrpSpPr>
          <p:cNvPr id="8" name="Group 7"/>
          <p:cNvGrpSpPr/>
          <p:nvPr/>
        </p:nvGrpSpPr>
        <p:grpSpPr>
          <a:xfrm>
            <a:off x="1219061" y="2468384"/>
            <a:ext cx="463958" cy="587515"/>
            <a:chOff x="10947211" y="1963464"/>
            <a:chExt cx="463958" cy="587515"/>
          </a:xfrm>
        </p:grpSpPr>
        <p:sp>
          <p:nvSpPr>
            <p:cNvPr id="10" name="Right Arrow 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3" name="Group 12"/>
          <p:cNvGrpSpPr/>
          <p:nvPr/>
        </p:nvGrpSpPr>
        <p:grpSpPr>
          <a:xfrm>
            <a:off x="9321266" y="1606761"/>
            <a:ext cx="463958" cy="587515"/>
            <a:chOff x="10947211" y="1963464"/>
            <a:chExt cx="463958" cy="587515"/>
          </a:xfrm>
        </p:grpSpPr>
        <p:sp>
          <p:nvSpPr>
            <p:cNvPr id="14" name="Right Arrow 1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9292581" y="3980028"/>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
        <p:nvSpPr>
          <p:cNvPr id="21" name="Flowchart: Process 20"/>
          <p:cNvSpPr/>
          <p:nvPr/>
        </p:nvSpPr>
        <p:spPr>
          <a:xfrm>
            <a:off x="200415"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0" name="Rectangle 19"/>
          <p:cNvSpPr/>
          <p:nvPr/>
        </p:nvSpPr>
        <p:spPr>
          <a:xfrm>
            <a:off x="6895087" y="5449046"/>
            <a:ext cx="4852358" cy="646331"/>
          </a:xfrm>
          <a:prstGeom prst="rect">
            <a:avLst/>
          </a:prstGeom>
        </p:spPr>
        <p:txBody>
          <a:bodyPr wrap="square">
            <a:spAutoFit/>
          </a:bodyPr>
          <a:lstStyle/>
          <a:p>
            <a:r>
              <a:rPr lang="it-IT">
                <a:solidFill>
                  <a:schemeClr val="tx1">
                    <a:lumMod val="50000"/>
                    <a:lumOff val="50000"/>
                  </a:schemeClr>
                </a:solidFill>
              </a:rPr>
              <a:t>Dorim sa ajungem la adresa 00402030 și să revenim la adresa 00402046.</a:t>
            </a:r>
            <a:endParaRPr lang="en-US">
              <a:solidFill>
                <a:schemeClr val="tx1">
                  <a:lumMod val="50000"/>
                  <a:lumOff val="50000"/>
                </a:schemeClr>
              </a:solidFill>
            </a:endParaRPr>
          </a:p>
        </p:txBody>
      </p:sp>
      <p:sp>
        <p:nvSpPr>
          <p:cNvPr id="22" name="Flowchart: Process 21"/>
          <p:cNvSpPr/>
          <p:nvPr/>
        </p:nvSpPr>
        <p:spPr>
          <a:xfrm>
            <a:off x="6494159" y="5122852"/>
            <a:ext cx="5098463" cy="1300509"/>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3" name="Rectangle 22"/>
          <p:cNvSpPr/>
          <p:nvPr/>
        </p:nvSpPr>
        <p:spPr>
          <a:xfrm>
            <a:off x="261635" y="120235"/>
            <a:ext cx="4229235" cy="338554"/>
          </a:xfrm>
          <a:prstGeom prst="rect">
            <a:avLst/>
          </a:prstGeom>
        </p:spPr>
        <p:txBody>
          <a:bodyPr wrap="none">
            <a:spAutoFit/>
          </a:bodyPr>
          <a:lstStyle/>
          <a:p>
            <a:r>
              <a:rPr lang="en-US" sz="1600">
                <a:solidFill>
                  <a:schemeClr val="tx1">
                    <a:lumMod val="50000"/>
                    <a:lumOff val="50000"/>
                  </a:schemeClr>
                </a:solidFill>
              </a:rPr>
              <a:t>Selectați regiunea pentru o vizualizare mai bună:</a:t>
            </a:r>
            <a:endParaRPr lang="en-US" sz="1600" b="1">
              <a:solidFill>
                <a:schemeClr val="tx1">
                  <a:lumMod val="50000"/>
                  <a:lumOff val="50000"/>
                </a:schemeClr>
              </a:solidFill>
            </a:endParaRPr>
          </a:p>
        </p:txBody>
      </p:sp>
      <p:sp>
        <p:nvSpPr>
          <p:cNvPr id="24" name="Rectangle 23"/>
          <p:cNvSpPr/>
          <p:nvPr/>
        </p:nvSpPr>
        <p:spPr>
          <a:xfrm>
            <a:off x="6418967" y="120235"/>
            <a:ext cx="5578389" cy="338554"/>
          </a:xfrm>
          <a:prstGeom prst="rect">
            <a:avLst/>
          </a:prstGeom>
        </p:spPr>
        <p:txBody>
          <a:bodyPr wrap="square">
            <a:spAutoFit/>
          </a:bodyPr>
          <a:lstStyle/>
          <a:p>
            <a:r>
              <a:rPr lang="it-IT" sz="1600">
                <a:solidFill>
                  <a:schemeClr val="tx1">
                    <a:lumMod val="50000"/>
                    <a:lumOff val="50000"/>
                  </a:schemeClr>
                </a:solidFill>
              </a:rPr>
              <a:t>Comentăm punctele de intrare și ieșire din zona delimitată:</a:t>
            </a:r>
            <a:endParaRPr lang="en-US" sz="1600">
              <a:solidFill>
                <a:schemeClr val="tx1">
                  <a:lumMod val="50000"/>
                  <a:lumOff val="50000"/>
                </a:schemeClr>
              </a:solidFill>
            </a:endParaRPr>
          </a:p>
        </p:txBody>
      </p:sp>
    </p:spTree>
    <p:extLst>
      <p:ext uri="{BB962C8B-B14F-4D97-AF65-F5344CB8AC3E}">
        <p14:creationId xmlns:p14="http://schemas.microsoft.com/office/powerpoint/2010/main" val="45835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A8750-8519-6B2A-86FB-24B9835427E6}"/>
            </a:ext>
          </a:extLst>
        </p:cNvPr>
        <p:cNvGrpSpPr/>
        <p:nvPr/>
      </p:nvGrpSpPr>
      <p:grpSpPr>
        <a:xfrm>
          <a:off x="0" y="0"/>
          <a:ext cx="0" cy="0"/>
          <a:chOff x="0" y="0"/>
          <a:chExt cx="0" cy="0"/>
        </a:xfrm>
      </p:grpSpPr>
      <p:sp>
        <p:nvSpPr>
          <p:cNvPr id="22" name="Flowchart: Process 21">
            <a:extLst>
              <a:ext uri="{FF2B5EF4-FFF2-40B4-BE49-F238E27FC236}">
                <a16:creationId xmlns:a16="http://schemas.microsoft.com/office/drawing/2014/main" id="{618828E2-5757-0E78-57DA-3267DB5C6335}"/>
              </a:ext>
            </a:extLst>
          </p:cNvPr>
          <p:cNvSpPr/>
          <p:nvPr/>
        </p:nvSpPr>
        <p:spPr>
          <a:xfrm>
            <a:off x="156742" y="90457"/>
            <a:ext cx="11943399" cy="664854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9E274C8-0DD6-9C7B-449F-1DFD5161C6F0}"/>
              </a:ext>
            </a:extLst>
          </p:cNvPr>
          <p:cNvPicPr>
            <a:picLocks noChangeAspect="1"/>
          </p:cNvPicPr>
          <p:nvPr/>
        </p:nvPicPr>
        <p:blipFill>
          <a:blip r:embed="rId3"/>
          <a:stretch>
            <a:fillRect/>
          </a:stretch>
        </p:blipFill>
        <p:spPr>
          <a:xfrm>
            <a:off x="339811" y="291727"/>
            <a:ext cx="5900351" cy="6246004"/>
          </a:xfrm>
          <a:prstGeom prst="rect">
            <a:avLst/>
          </a:prstGeom>
        </p:spPr>
      </p:pic>
      <p:sp>
        <p:nvSpPr>
          <p:cNvPr id="4" name="TextBox 3">
            <a:extLst>
              <a:ext uri="{FF2B5EF4-FFF2-40B4-BE49-F238E27FC236}">
                <a16:creationId xmlns:a16="http://schemas.microsoft.com/office/drawing/2014/main" id="{91273ECD-E4B7-E0EA-2CAB-02055242EF08}"/>
              </a:ext>
            </a:extLst>
          </p:cNvPr>
          <p:cNvSpPr txBox="1"/>
          <p:nvPr/>
        </p:nvSpPr>
        <p:spPr>
          <a:xfrm>
            <a:off x="6684797" y="416700"/>
            <a:ext cx="5440058" cy="923330"/>
          </a:xfrm>
          <a:prstGeom prst="rect">
            <a:avLst/>
          </a:prstGeom>
          <a:noFill/>
        </p:spPr>
        <p:txBody>
          <a:bodyPr wrap="square">
            <a:spAutoFit/>
          </a:bodyPr>
          <a:lstStyle/>
          <a:p>
            <a:r>
              <a:rPr lang="en-US" sz="5400">
                <a:solidFill>
                  <a:schemeClr val="tx1">
                    <a:lumMod val="75000"/>
                    <a:lumOff val="25000"/>
                  </a:schemeClr>
                </a:solidFill>
                <a:latin typeface="Agency FB" panose="020B0503020202020204" pitchFamily="34" charset="0"/>
              </a:rPr>
              <a:t>X64dbg User Interface</a:t>
            </a:r>
          </a:p>
        </p:txBody>
      </p:sp>
      <p:sp>
        <p:nvSpPr>
          <p:cNvPr id="5" name="TextBox 4">
            <a:extLst>
              <a:ext uri="{FF2B5EF4-FFF2-40B4-BE49-F238E27FC236}">
                <a16:creationId xmlns:a16="http://schemas.microsoft.com/office/drawing/2014/main" id="{BDCF57B2-25E2-8981-421A-841B19797275}"/>
              </a:ext>
            </a:extLst>
          </p:cNvPr>
          <p:cNvSpPr txBox="1"/>
          <p:nvPr/>
        </p:nvSpPr>
        <p:spPr>
          <a:xfrm>
            <a:off x="8574300" y="1481607"/>
            <a:ext cx="1438018" cy="369332"/>
          </a:xfrm>
          <a:prstGeom prst="rect">
            <a:avLst/>
          </a:prstGeom>
          <a:noFill/>
        </p:spPr>
        <p:txBody>
          <a:bodyPr wrap="square">
            <a:spAutoFit/>
          </a:bodyPr>
          <a:lstStyle/>
          <a:p>
            <a:r>
              <a:rPr lang="en-US"/>
              <a:t>Play Controls</a:t>
            </a:r>
          </a:p>
        </p:txBody>
      </p:sp>
      <p:sp>
        <p:nvSpPr>
          <p:cNvPr id="8" name="TextBox 7">
            <a:extLst>
              <a:ext uri="{FF2B5EF4-FFF2-40B4-BE49-F238E27FC236}">
                <a16:creationId xmlns:a16="http://schemas.microsoft.com/office/drawing/2014/main" id="{8065849D-CD9F-5BA1-477C-8ABA3094B6EB}"/>
              </a:ext>
            </a:extLst>
          </p:cNvPr>
          <p:cNvSpPr txBox="1"/>
          <p:nvPr/>
        </p:nvSpPr>
        <p:spPr>
          <a:xfrm>
            <a:off x="6542586" y="2052209"/>
            <a:ext cx="5309603" cy="1384995"/>
          </a:xfrm>
          <a:prstGeom prst="rect">
            <a:avLst/>
          </a:prstGeom>
          <a:noFill/>
        </p:spPr>
        <p:txBody>
          <a:bodyPr wrap="square">
            <a:spAutoFit/>
          </a:bodyPr>
          <a:lstStyle/>
          <a:p>
            <a:pPr algn="just"/>
            <a:r>
              <a:rPr lang="en-US" sz="1400"/>
              <a:t>Bara de meniu oferă acces la opțiuni avansate de configurare, controlul execuției, încărcarea sau salvarea de sesiuni, integrarea de pluginuri și personalizarea mediului de depanare. Rolul ei este de a centraliza și structura toate comenzile disponibile, servind drept punct de plecare pentru orice acțiune pe care utilizatorul dorește să o efectueze asupra executabilului analizat.</a:t>
            </a:r>
          </a:p>
        </p:txBody>
      </p:sp>
      <p:sp>
        <p:nvSpPr>
          <p:cNvPr id="9" name="Rectangle 8">
            <a:extLst>
              <a:ext uri="{FF2B5EF4-FFF2-40B4-BE49-F238E27FC236}">
                <a16:creationId xmlns:a16="http://schemas.microsoft.com/office/drawing/2014/main" id="{54B8768F-63B6-D504-AEBD-DFC10A907076}"/>
              </a:ext>
            </a:extLst>
          </p:cNvPr>
          <p:cNvSpPr/>
          <p:nvPr/>
        </p:nvSpPr>
        <p:spPr>
          <a:xfrm>
            <a:off x="339811" y="846437"/>
            <a:ext cx="5900351" cy="5691293"/>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402175-A65D-A51A-839F-B9E0DE9F53D0}"/>
              </a:ext>
            </a:extLst>
          </p:cNvPr>
          <p:cNvSpPr/>
          <p:nvPr/>
        </p:nvSpPr>
        <p:spPr>
          <a:xfrm>
            <a:off x="339811" y="291727"/>
            <a:ext cx="5900351" cy="353440"/>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1FC9430-1B50-6C1E-C50B-990BCFA206E5}"/>
              </a:ext>
            </a:extLst>
          </p:cNvPr>
          <p:cNvSpPr/>
          <p:nvPr/>
        </p:nvSpPr>
        <p:spPr>
          <a:xfrm>
            <a:off x="4083909" y="645167"/>
            <a:ext cx="2156254" cy="197708"/>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a:extLst>
              <a:ext uri="{FF2B5EF4-FFF2-40B4-BE49-F238E27FC236}">
                <a16:creationId xmlns:a16="http://schemas.microsoft.com/office/drawing/2014/main" id="{75071247-B9C0-DF05-97B3-FC4A22C4D229}"/>
              </a:ext>
            </a:extLst>
          </p:cNvPr>
          <p:cNvSpPr/>
          <p:nvPr/>
        </p:nvSpPr>
        <p:spPr>
          <a:xfrm>
            <a:off x="339811" y="641803"/>
            <a:ext cx="3744097" cy="197708"/>
          </a:xfrm>
          <a:prstGeom prst="flowChartProcess">
            <a:avLst/>
          </a:prstGeom>
          <a:solidFill>
            <a:srgbClr val="70AD47">
              <a:lumMod val="75000"/>
              <a:alpha val="39000"/>
            </a:srgbClr>
          </a:solidFill>
          <a:ln w="5715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1679477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A70D24-C690-438E-BAD8-BD8367A1A502}"/>
              </a:ext>
            </a:extLst>
          </p:cNvPr>
          <p:cNvPicPr>
            <a:picLocks noChangeAspect="1"/>
          </p:cNvPicPr>
          <p:nvPr/>
        </p:nvPicPr>
        <p:blipFill>
          <a:blip r:embed="rId2"/>
          <a:stretch>
            <a:fillRect/>
          </a:stretch>
        </p:blipFill>
        <p:spPr>
          <a:xfrm>
            <a:off x="346265" y="432463"/>
            <a:ext cx="5659363" cy="5990898"/>
          </a:xfrm>
          <a:prstGeom prst="rect">
            <a:avLst/>
          </a:prstGeom>
        </p:spPr>
      </p:pic>
      <p:pic>
        <p:nvPicPr>
          <p:cNvPr id="10" name="Picture 9">
            <a:extLst>
              <a:ext uri="{FF2B5EF4-FFF2-40B4-BE49-F238E27FC236}">
                <a16:creationId xmlns:a16="http://schemas.microsoft.com/office/drawing/2014/main" id="{C7496372-F4DC-41AB-9005-F234E5711646}"/>
              </a:ext>
            </a:extLst>
          </p:cNvPr>
          <p:cNvPicPr>
            <a:picLocks noChangeAspect="1"/>
          </p:cNvPicPr>
          <p:nvPr/>
        </p:nvPicPr>
        <p:blipFill>
          <a:blip r:embed="rId3"/>
          <a:stretch>
            <a:fillRect/>
          </a:stretch>
        </p:blipFill>
        <p:spPr>
          <a:xfrm>
            <a:off x="6252518" y="428711"/>
            <a:ext cx="5659362" cy="5990897"/>
          </a:xfrm>
          <a:prstGeom prst="rect">
            <a:avLst/>
          </a:prstGeom>
        </p:spPr>
      </p:pic>
      <p:grpSp>
        <p:nvGrpSpPr>
          <p:cNvPr id="11" name="Group 10"/>
          <p:cNvGrpSpPr/>
          <p:nvPr/>
        </p:nvGrpSpPr>
        <p:grpSpPr>
          <a:xfrm>
            <a:off x="54690" y="1709114"/>
            <a:ext cx="463958" cy="587515"/>
            <a:chOff x="10947211" y="1963464"/>
            <a:chExt cx="463958" cy="587515"/>
          </a:xfrm>
        </p:grpSpPr>
        <p:sp>
          <p:nvSpPr>
            <p:cNvPr id="12" name="Right Arrow 11"/>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4" name="Group 13"/>
          <p:cNvGrpSpPr/>
          <p:nvPr/>
        </p:nvGrpSpPr>
        <p:grpSpPr>
          <a:xfrm>
            <a:off x="1426291" y="1999709"/>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3312239" y="2587224"/>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p:cNvGrpSpPr/>
          <p:nvPr/>
        </p:nvGrpSpPr>
        <p:grpSpPr>
          <a:xfrm>
            <a:off x="6036539" y="1265865"/>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3" name="Group 22"/>
          <p:cNvGrpSpPr/>
          <p:nvPr/>
        </p:nvGrpSpPr>
        <p:grpSpPr>
          <a:xfrm>
            <a:off x="8673528" y="3624411"/>
            <a:ext cx="463958" cy="587515"/>
            <a:chOff x="10947211" y="1963464"/>
            <a:chExt cx="463958" cy="587515"/>
          </a:xfrm>
        </p:grpSpPr>
        <p:sp>
          <p:nvSpPr>
            <p:cNvPr id="24" name="Right Arrow 2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
        <p:nvSpPr>
          <p:cNvPr id="27" name="Flowchart: Process 26"/>
          <p:cNvSpPr/>
          <p:nvPr/>
        </p:nvSpPr>
        <p:spPr>
          <a:xfrm>
            <a:off x="200415"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6" name="Rectangle 25"/>
          <p:cNvSpPr/>
          <p:nvPr/>
        </p:nvSpPr>
        <p:spPr>
          <a:xfrm>
            <a:off x="261635" y="120235"/>
            <a:ext cx="5195333" cy="338554"/>
          </a:xfrm>
          <a:prstGeom prst="rect">
            <a:avLst/>
          </a:prstGeom>
        </p:spPr>
        <p:txBody>
          <a:bodyPr wrap="none">
            <a:spAutoFit/>
          </a:bodyPr>
          <a:lstStyle/>
          <a:p>
            <a:r>
              <a:rPr lang="en-US" sz="1600">
                <a:solidFill>
                  <a:schemeClr val="tx1">
                    <a:lumMod val="50000"/>
                    <a:lumOff val="50000"/>
                  </a:schemeClr>
                </a:solidFill>
              </a:rPr>
              <a:t>Este copiată adresa punctului de intrare în regiunea definită:</a:t>
            </a:r>
            <a:endParaRPr lang="en-US" sz="1600" b="1">
              <a:solidFill>
                <a:schemeClr val="tx1">
                  <a:lumMod val="50000"/>
                  <a:lumOff val="50000"/>
                </a:schemeClr>
              </a:solidFill>
            </a:endParaRPr>
          </a:p>
        </p:txBody>
      </p:sp>
      <p:sp>
        <p:nvSpPr>
          <p:cNvPr id="28" name="Rectangle 27"/>
          <p:cNvSpPr/>
          <p:nvPr/>
        </p:nvSpPr>
        <p:spPr>
          <a:xfrm>
            <a:off x="6181853" y="120235"/>
            <a:ext cx="5746253" cy="338554"/>
          </a:xfrm>
          <a:prstGeom prst="rect">
            <a:avLst/>
          </a:prstGeom>
        </p:spPr>
        <p:txBody>
          <a:bodyPr wrap="none">
            <a:spAutoFit/>
          </a:bodyPr>
          <a:lstStyle/>
          <a:p>
            <a:r>
              <a:rPr lang="pt-BR" sz="1600">
                <a:solidFill>
                  <a:schemeClr val="tx1">
                    <a:lumMod val="50000"/>
                    <a:lumOff val="50000"/>
                  </a:schemeClr>
                </a:solidFill>
              </a:rPr>
              <a:t>O instrucțiune JMP este inserată spre punctul de intrare în regiune:</a:t>
            </a:r>
            <a:endParaRPr lang="en-US" sz="1600">
              <a:solidFill>
                <a:schemeClr val="tx1">
                  <a:lumMod val="50000"/>
                  <a:lumOff val="50000"/>
                </a:schemeClr>
              </a:solidFill>
            </a:endParaRPr>
          </a:p>
        </p:txBody>
      </p:sp>
    </p:spTree>
    <p:extLst>
      <p:ext uri="{BB962C8B-B14F-4D97-AF65-F5344CB8AC3E}">
        <p14:creationId xmlns:p14="http://schemas.microsoft.com/office/powerpoint/2010/main" val="3900571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owchart: Process 25"/>
          <p:cNvSpPr/>
          <p:nvPr/>
        </p:nvSpPr>
        <p:spPr>
          <a:xfrm>
            <a:off x="6388689" y="5380785"/>
            <a:ext cx="5350003" cy="1020129"/>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9" name="Picture 8">
            <a:extLst>
              <a:ext uri="{FF2B5EF4-FFF2-40B4-BE49-F238E27FC236}">
                <a16:creationId xmlns:a16="http://schemas.microsoft.com/office/drawing/2014/main" id="{9CD17D1A-AC11-429B-8A5A-274F36690146}"/>
              </a:ext>
            </a:extLst>
          </p:cNvPr>
          <p:cNvPicPr>
            <a:picLocks noChangeAspect="1"/>
          </p:cNvPicPr>
          <p:nvPr/>
        </p:nvPicPr>
        <p:blipFill>
          <a:blip r:embed="rId2"/>
          <a:stretch>
            <a:fillRect/>
          </a:stretch>
        </p:blipFill>
        <p:spPr>
          <a:xfrm>
            <a:off x="6345195" y="428711"/>
            <a:ext cx="5393497" cy="4783871"/>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628728D0-83B8-4765-9109-EBCA385255E6}"/>
              </a:ext>
            </a:extLst>
          </p:cNvPr>
          <p:cNvPicPr>
            <a:picLocks noChangeAspect="1"/>
          </p:cNvPicPr>
          <p:nvPr/>
        </p:nvPicPr>
        <p:blipFill>
          <a:blip r:embed="rId3"/>
          <a:stretch>
            <a:fillRect/>
          </a:stretch>
        </p:blipFill>
        <p:spPr>
          <a:xfrm>
            <a:off x="346264" y="428711"/>
            <a:ext cx="5659363" cy="5990898"/>
          </a:xfrm>
          <a:prstGeom prst="rect">
            <a:avLst/>
          </a:prstGeom>
        </p:spPr>
      </p:pic>
      <p:grpSp>
        <p:nvGrpSpPr>
          <p:cNvPr id="10" name="Group 9"/>
          <p:cNvGrpSpPr/>
          <p:nvPr/>
        </p:nvGrpSpPr>
        <p:grpSpPr>
          <a:xfrm>
            <a:off x="114285" y="1270449"/>
            <a:ext cx="463958" cy="587515"/>
            <a:chOff x="10947211" y="1963464"/>
            <a:chExt cx="463958" cy="587515"/>
          </a:xfrm>
        </p:grpSpPr>
        <p:sp>
          <p:nvSpPr>
            <p:cNvPr id="11" name="Right Arrow 1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3" name="Group 12"/>
          <p:cNvGrpSpPr/>
          <p:nvPr/>
        </p:nvGrpSpPr>
        <p:grpSpPr>
          <a:xfrm>
            <a:off x="1278345" y="2172492"/>
            <a:ext cx="463958" cy="587515"/>
            <a:chOff x="10947211" y="1963464"/>
            <a:chExt cx="463958" cy="587515"/>
          </a:xfrm>
        </p:grpSpPr>
        <p:sp>
          <p:nvSpPr>
            <p:cNvPr id="14" name="Right Arrow 1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5" name="Oval 1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6" name="Group 15"/>
          <p:cNvGrpSpPr/>
          <p:nvPr/>
        </p:nvGrpSpPr>
        <p:grpSpPr>
          <a:xfrm>
            <a:off x="3879442" y="2333207"/>
            <a:ext cx="463958" cy="587515"/>
            <a:chOff x="10947211" y="1963464"/>
            <a:chExt cx="463958" cy="587515"/>
          </a:xfrm>
        </p:grpSpPr>
        <p:sp>
          <p:nvSpPr>
            <p:cNvPr id="17" name="Right Arrow 1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9" name="Group 18"/>
          <p:cNvGrpSpPr/>
          <p:nvPr/>
        </p:nvGrpSpPr>
        <p:grpSpPr>
          <a:xfrm>
            <a:off x="6653534" y="3130402"/>
            <a:ext cx="463958" cy="587515"/>
            <a:chOff x="10947211" y="1963464"/>
            <a:chExt cx="463958" cy="587515"/>
          </a:xfrm>
        </p:grpSpPr>
        <p:sp>
          <p:nvSpPr>
            <p:cNvPr id="20" name="Right Arrow 1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1" name="Oval 2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22" name="Flowchart: Process 21"/>
          <p:cNvSpPr/>
          <p:nvPr/>
        </p:nvSpPr>
        <p:spPr>
          <a:xfrm>
            <a:off x="200415"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4" name="Rectangle 23"/>
          <p:cNvSpPr/>
          <p:nvPr/>
        </p:nvSpPr>
        <p:spPr>
          <a:xfrm>
            <a:off x="6738117" y="5578013"/>
            <a:ext cx="4852358" cy="646331"/>
          </a:xfrm>
          <a:prstGeom prst="rect">
            <a:avLst/>
          </a:prstGeom>
        </p:spPr>
        <p:txBody>
          <a:bodyPr wrap="square">
            <a:spAutoFit/>
          </a:bodyPr>
          <a:lstStyle/>
          <a:p>
            <a:r>
              <a:rPr lang="it-IT">
                <a:solidFill>
                  <a:schemeClr val="tx1">
                    <a:lumMod val="50000"/>
                    <a:lumOff val="50000"/>
                  </a:schemeClr>
                </a:solidFill>
              </a:rPr>
              <a:t>Saritura de la adresa 00402002, la zona imediat după adresa codului ! (00402030)</a:t>
            </a:r>
            <a:endParaRPr lang="en-US">
              <a:solidFill>
                <a:schemeClr val="tx1">
                  <a:lumMod val="50000"/>
                  <a:lumOff val="50000"/>
                </a:schemeClr>
              </a:solidFill>
            </a:endParaRPr>
          </a:p>
        </p:txBody>
      </p:sp>
      <p:sp>
        <p:nvSpPr>
          <p:cNvPr id="23" name="Rectangle 22"/>
          <p:cNvSpPr/>
          <p:nvPr/>
        </p:nvSpPr>
        <p:spPr>
          <a:xfrm>
            <a:off x="261635" y="120235"/>
            <a:ext cx="5540556" cy="338554"/>
          </a:xfrm>
          <a:prstGeom prst="rect">
            <a:avLst/>
          </a:prstGeom>
        </p:spPr>
        <p:txBody>
          <a:bodyPr wrap="none">
            <a:spAutoFit/>
          </a:bodyPr>
          <a:lstStyle/>
          <a:p>
            <a:r>
              <a:rPr lang="en-US" sz="1600">
                <a:solidFill>
                  <a:schemeClr val="tx1">
                    <a:lumMod val="50000"/>
                    <a:lumOff val="50000"/>
                  </a:schemeClr>
                </a:solidFill>
              </a:rPr>
              <a:t>Introduceți instrucțiunea JMP + adresa de unde începe regiunea:</a:t>
            </a:r>
            <a:endParaRPr lang="en-US" sz="1600" b="1">
              <a:solidFill>
                <a:schemeClr val="tx1">
                  <a:lumMod val="50000"/>
                  <a:lumOff val="50000"/>
                </a:schemeClr>
              </a:solidFill>
            </a:endParaRPr>
          </a:p>
        </p:txBody>
      </p:sp>
      <p:sp>
        <p:nvSpPr>
          <p:cNvPr id="25" name="Rectangle 24"/>
          <p:cNvSpPr/>
          <p:nvPr/>
        </p:nvSpPr>
        <p:spPr>
          <a:xfrm>
            <a:off x="6273632" y="120235"/>
            <a:ext cx="5559192" cy="338554"/>
          </a:xfrm>
          <a:prstGeom prst="rect">
            <a:avLst/>
          </a:prstGeom>
        </p:spPr>
        <p:txBody>
          <a:bodyPr wrap="square">
            <a:spAutoFit/>
          </a:bodyPr>
          <a:lstStyle/>
          <a:p>
            <a:r>
              <a:rPr lang="pt-BR" sz="1600">
                <a:solidFill>
                  <a:schemeClr val="tx1">
                    <a:lumMod val="50000"/>
                    <a:lumOff val="50000"/>
                  </a:schemeClr>
                </a:solidFill>
              </a:rPr>
              <a:t>X32dbg permite vizualizarea salturilor cu ajutorul săgeților:</a:t>
            </a:r>
            <a:endParaRPr lang="en-US" sz="1600">
              <a:solidFill>
                <a:schemeClr val="tx1">
                  <a:lumMod val="50000"/>
                  <a:lumOff val="50000"/>
                </a:schemeClr>
              </a:solidFill>
            </a:endParaRPr>
          </a:p>
        </p:txBody>
      </p:sp>
    </p:spTree>
    <p:extLst>
      <p:ext uri="{BB962C8B-B14F-4D97-AF65-F5344CB8AC3E}">
        <p14:creationId xmlns:p14="http://schemas.microsoft.com/office/powerpoint/2010/main" val="2989183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7E583F-BA78-41BF-A4C1-F719B5FFEC25}"/>
              </a:ext>
            </a:extLst>
          </p:cNvPr>
          <p:cNvPicPr>
            <a:picLocks noChangeAspect="1"/>
          </p:cNvPicPr>
          <p:nvPr/>
        </p:nvPicPr>
        <p:blipFill>
          <a:blip r:embed="rId2"/>
          <a:stretch>
            <a:fillRect/>
          </a:stretch>
        </p:blipFill>
        <p:spPr>
          <a:xfrm>
            <a:off x="346263" y="428711"/>
            <a:ext cx="5659363" cy="5990898"/>
          </a:xfrm>
          <a:prstGeom prst="rect">
            <a:avLst/>
          </a:prstGeom>
        </p:spPr>
      </p:pic>
      <p:pic>
        <p:nvPicPr>
          <p:cNvPr id="10" name="Picture 9">
            <a:extLst>
              <a:ext uri="{FF2B5EF4-FFF2-40B4-BE49-F238E27FC236}">
                <a16:creationId xmlns:a16="http://schemas.microsoft.com/office/drawing/2014/main" id="{B2C0E706-3CBC-4DBA-80C3-672BE9037B88}"/>
              </a:ext>
            </a:extLst>
          </p:cNvPr>
          <p:cNvPicPr>
            <a:picLocks noChangeAspect="1"/>
          </p:cNvPicPr>
          <p:nvPr/>
        </p:nvPicPr>
        <p:blipFill>
          <a:blip r:embed="rId3"/>
          <a:stretch>
            <a:fillRect/>
          </a:stretch>
        </p:blipFill>
        <p:spPr>
          <a:xfrm>
            <a:off x="6251502" y="428710"/>
            <a:ext cx="5660377" cy="5991971"/>
          </a:xfrm>
          <a:prstGeom prst="rect">
            <a:avLst/>
          </a:prstGeom>
        </p:spPr>
      </p:pic>
      <p:grpSp>
        <p:nvGrpSpPr>
          <p:cNvPr id="11" name="Group 10"/>
          <p:cNvGrpSpPr/>
          <p:nvPr/>
        </p:nvGrpSpPr>
        <p:grpSpPr>
          <a:xfrm>
            <a:off x="401868" y="1326055"/>
            <a:ext cx="463958" cy="587515"/>
            <a:chOff x="10947211" y="1963464"/>
            <a:chExt cx="463958" cy="587515"/>
          </a:xfrm>
        </p:grpSpPr>
        <p:sp>
          <p:nvSpPr>
            <p:cNvPr id="12" name="Right Arrow 11"/>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4" name="Group 13"/>
          <p:cNvGrpSpPr/>
          <p:nvPr/>
        </p:nvGrpSpPr>
        <p:grpSpPr>
          <a:xfrm>
            <a:off x="2309908" y="1529942"/>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4107330" y="2135071"/>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p:cNvGrpSpPr/>
          <p:nvPr/>
        </p:nvGrpSpPr>
        <p:grpSpPr>
          <a:xfrm>
            <a:off x="6251502" y="3358742"/>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3" name="Group 22"/>
          <p:cNvGrpSpPr/>
          <p:nvPr/>
        </p:nvGrpSpPr>
        <p:grpSpPr>
          <a:xfrm>
            <a:off x="7866196" y="2915493"/>
            <a:ext cx="463958" cy="587515"/>
            <a:chOff x="10947211" y="1963464"/>
            <a:chExt cx="463958" cy="587515"/>
          </a:xfrm>
        </p:grpSpPr>
        <p:sp>
          <p:nvSpPr>
            <p:cNvPr id="24" name="Right Arrow 2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
        <p:nvSpPr>
          <p:cNvPr id="27" name="Flowchart: Process 26"/>
          <p:cNvSpPr/>
          <p:nvPr/>
        </p:nvSpPr>
        <p:spPr>
          <a:xfrm>
            <a:off x="200415"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6" name="Rectangle 25"/>
          <p:cNvSpPr/>
          <p:nvPr/>
        </p:nvSpPr>
        <p:spPr>
          <a:xfrm>
            <a:off x="261635" y="120235"/>
            <a:ext cx="3588931" cy="338554"/>
          </a:xfrm>
          <a:prstGeom prst="rect">
            <a:avLst/>
          </a:prstGeom>
        </p:spPr>
        <p:txBody>
          <a:bodyPr wrap="none">
            <a:spAutoFit/>
          </a:bodyPr>
          <a:lstStyle/>
          <a:p>
            <a:r>
              <a:rPr lang="en-US" sz="1600">
                <a:solidFill>
                  <a:schemeClr val="tx1">
                    <a:lumMod val="50000"/>
                    <a:lumOff val="50000"/>
                  </a:schemeClr>
                </a:solidFill>
              </a:rPr>
              <a:t>Adresa de după saltul inițial este copiată:</a:t>
            </a:r>
            <a:endParaRPr lang="en-US" sz="1600" b="1">
              <a:solidFill>
                <a:schemeClr val="tx1">
                  <a:lumMod val="50000"/>
                  <a:lumOff val="50000"/>
                </a:schemeClr>
              </a:solidFill>
            </a:endParaRPr>
          </a:p>
        </p:txBody>
      </p:sp>
      <p:sp>
        <p:nvSpPr>
          <p:cNvPr id="28" name="Rectangle 27"/>
          <p:cNvSpPr/>
          <p:nvPr/>
        </p:nvSpPr>
        <p:spPr>
          <a:xfrm>
            <a:off x="6181853" y="120235"/>
            <a:ext cx="5428922" cy="338554"/>
          </a:xfrm>
          <a:prstGeom prst="rect">
            <a:avLst/>
          </a:prstGeom>
        </p:spPr>
        <p:txBody>
          <a:bodyPr wrap="none">
            <a:spAutoFit/>
          </a:bodyPr>
          <a:lstStyle/>
          <a:p>
            <a:r>
              <a:rPr lang="pt-BR" sz="1600">
                <a:solidFill>
                  <a:schemeClr val="tx1">
                    <a:lumMod val="50000"/>
                    <a:lumOff val="50000"/>
                  </a:schemeClr>
                </a:solidFill>
              </a:rPr>
              <a:t>La punctul de ieșire al regiunii, se cere o inserție de instrucțiuni:</a:t>
            </a:r>
            <a:endParaRPr lang="en-US" sz="1600">
              <a:solidFill>
                <a:schemeClr val="tx1">
                  <a:lumMod val="50000"/>
                  <a:lumOff val="50000"/>
                </a:schemeClr>
              </a:solidFill>
            </a:endParaRPr>
          </a:p>
        </p:txBody>
      </p:sp>
    </p:spTree>
    <p:extLst>
      <p:ext uri="{BB962C8B-B14F-4D97-AF65-F5344CB8AC3E}">
        <p14:creationId xmlns:p14="http://schemas.microsoft.com/office/powerpoint/2010/main" val="370896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p:cNvSpPr/>
          <p:nvPr/>
        </p:nvSpPr>
        <p:spPr>
          <a:xfrm>
            <a:off x="6345195" y="5380785"/>
            <a:ext cx="5403060" cy="103882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8" name="Picture 7">
            <a:extLst>
              <a:ext uri="{FF2B5EF4-FFF2-40B4-BE49-F238E27FC236}">
                <a16:creationId xmlns:a16="http://schemas.microsoft.com/office/drawing/2014/main" id="{AA714779-8188-481E-9CE2-C741CE505F1B}"/>
              </a:ext>
            </a:extLst>
          </p:cNvPr>
          <p:cNvPicPr>
            <a:picLocks noChangeAspect="1"/>
          </p:cNvPicPr>
          <p:nvPr/>
        </p:nvPicPr>
        <p:blipFill>
          <a:blip r:embed="rId2"/>
          <a:stretch>
            <a:fillRect/>
          </a:stretch>
        </p:blipFill>
        <p:spPr>
          <a:xfrm>
            <a:off x="346263" y="428710"/>
            <a:ext cx="5659363" cy="5990899"/>
          </a:xfrm>
          <a:prstGeom prst="rect">
            <a:avLst/>
          </a:prstGeom>
        </p:spPr>
      </p:pic>
      <p:pic>
        <p:nvPicPr>
          <p:cNvPr id="10" name="Picture 9">
            <a:extLst>
              <a:ext uri="{FF2B5EF4-FFF2-40B4-BE49-F238E27FC236}">
                <a16:creationId xmlns:a16="http://schemas.microsoft.com/office/drawing/2014/main" id="{500F2CB4-52AB-41CE-89C6-45F74B504489}"/>
              </a:ext>
            </a:extLst>
          </p:cNvPr>
          <p:cNvPicPr>
            <a:picLocks noChangeAspect="1"/>
          </p:cNvPicPr>
          <p:nvPr/>
        </p:nvPicPr>
        <p:blipFill>
          <a:blip r:embed="rId3"/>
          <a:stretch>
            <a:fillRect/>
          </a:stretch>
        </p:blipFill>
        <p:spPr>
          <a:xfrm>
            <a:off x="6345195" y="428710"/>
            <a:ext cx="5403060" cy="4783871"/>
          </a:xfrm>
          <a:prstGeom prst="rect">
            <a:avLst/>
          </a:prstGeom>
          <a:ln w="9525">
            <a:solidFill>
              <a:schemeClr val="tx1">
                <a:lumMod val="50000"/>
                <a:lumOff val="50000"/>
              </a:schemeClr>
            </a:solidFill>
          </a:ln>
        </p:spPr>
      </p:pic>
      <p:grpSp>
        <p:nvGrpSpPr>
          <p:cNvPr id="11" name="Group 10"/>
          <p:cNvGrpSpPr/>
          <p:nvPr/>
        </p:nvGrpSpPr>
        <p:grpSpPr>
          <a:xfrm>
            <a:off x="346263" y="3130401"/>
            <a:ext cx="463958" cy="587515"/>
            <a:chOff x="10947211" y="1963464"/>
            <a:chExt cx="463958" cy="587515"/>
          </a:xfrm>
        </p:grpSpPr>
        <p:sp>
          <p:nvSpPr>
            <p:cNvPr id="12" name="Right Arrow 11"/>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4" name="Group 13"/>
          <p:cNvGrpSpPr/>
          <p:nvPr/>
        </p:nvGrpSpPr>
        <p:grpSpPr>
          <a:xfrm>
            <a:off x="1126387" y="2092173"/>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3739841" y="2296060"/>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p:cNvGrpSpPr/>
          <p:nvPr/>
        </p:nvGrpSpPr>
        <p:grpSpPr>
          <a:xfrm>
            <a:off x="6600430" y="3995114"/>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29" name="Flowchart: Process 28"/>
          <p:cNvSpPr/>
          <p:nvPr/>
        </p:nvSpPr>
        <p:spPr>
          <a:xfrm>
            <a:off x="218582" y="150312"/>
            <a:ext cx="11865958" cy="64394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Rectangle 1"/>
          <p:cNvSpPr/>
          <p:nvPr/>
        </p:nvSpPr>
        <p:spPr>
          <a:xfrm>
            <a:off x="6780506" y="5578013"/>
            <a:ext cx="4852358" cy="646331"/>
          </a:xfrm>
          <a:prstGeom prst="rect">
            <a:avLst/>
          </a:prstGeom>
        </p:spPr>
        <p:txBody>
          <a:bodyPr wrap="square">
            <a:spAutoFit/>
          </a:bodyPr>
          <a:lstStyle/>
          <a:p>
            <a:r>
              <a:rPr lang="it-IT">
                <a:solidFill>
                  <a:schemeClr val="tx1">
                    <a:lumMod val="50000"/>
                    <a:lumOff val="50000"/>
                  </a:schemeClr>
                </a:solidFill>
              </a:rPr>
              <a:t>Saritura de la adresa 00402047, la zona imediat după adresa punctului de intrare! (00402004)</a:t>
            </a:r>
            <a:endParaRPr lang="en-US">
              <a:solidFill>
                <a:schemeClr val="tx1">
                  <a:lumMod val="50000"/>
                  <a:lumOff val="50000"/>
                </a:schemeClr>
              </a:solidFill>
            </a:endParaRPr>
          </a:p>
        </p:txBody>
      </p:sp>
      <p:sp>
        <p:nvSpPr>
          <p:cNvPr id="24" name="Rectangle 23"/>
          <p:cNvSpPr/>
          <p:nvPr/>
        </p:nvSpPr>
        <p:spPr>
          <a:xfrm>
            <a:off x="261635" y="120235"/>
            <a:ext cx="5625514" cy="338554"/>
          </a:xfrm>
          <a:prstGeom prst="rect">
            <a:avLst/>
          </a:prstGeom>
        </p:spPr>
        <p:txBody>
          <a:bodyPr wrap="none">
            <a:spAutoFit/>
          </a:bodyPr>
          <a:lstStyle/>
          <a:p>
            <a:r>
              <a:rPr lang="en-US" sz="1600">
                <a:solidFill>
                  <a:schemeClr val="tx1">
                    <a:lumMod val="50000"/>
                    <a:lumOff val="50000"/>
                  </a:schemeClr>
                </a:solidFill>
              </a:rPr>
              <a:t>În punctul de ieșire din regiune, introduceți JMP + adresa copiată:</a:t>
            </a:r>
          </a:p>
        </p:txBody>
      </p:sp>
      <p:sp>
        <p:nvSpPr>
          <p:cNvPr id="25" name="Rectangle 24"/>
          <p:cNvSpPr/>
          <p:nvPr/>
        </p:nvSpPr>
        <p:spPr>
          <a:xfrm>
            <a:off x="6234727" y="120235"/>
            <a:ext cx="4212885" cy="338554"/>
          </a:xfrm>
          <a:prstGeom prst="rect">
            <a:avLst/>
          </a:prstGeom>
        </p:spPr>
        <p:txBody>
          <a:bodyPr wrap="none">
            <a:spAutoFit/>
          </a:bodyPr>
          <a:lstStyle/>
          <a:p>
            <a:r>
              <a:rPr lang="pt-BR" sz="1600">
                <a:solidFill>
                  <a:schemeClr val="tx1">
                    <a:lumMod val="50000"/>
                    <a:lumOff val="50000"/>
                  </a:schemeClr>
                </a:solidFill>
              </a:rPr>
              <a:t>Instrucțiunea JMP + adresa copiată a fost scrisă!</a:t>
            </a:r>
            <a:endParaRPr lang="en-US" sz="1600">
              <a:solidFill>
                <a:schemeClr val="tx1">
                  <a:lumMod val="50000"/>
                  <a:lumOff val="50000"/>
                </a:schemeClr>
              </a:solidFill>
            </a:endParaRPr>
          </a:p>
        </p:txBody>
      </p:sp>
    </p:spTree>
    <p:extLst>
      <p:ext uri="{BB962C8B-B14F-4D97-AF65-F5344CB8AC3E}">
        <p14:creationId xmlns:p14="http://schemas.microsoft.com/office/powerpoint/2010/main" val="9009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“Peștera în cod” (code cave)</a:t>
            </a:r>
            <a:br>
              <a:rPr lang="en-US"/>
            </a:br>
            <a:r>
              <a:rPr lang="fr-FR" sz="1600"/>
              <a:t>acum, în loc de instrucțiuni </a:t>
            </a:r>
            <a:r>
              <a:rPr lang="fr-FR" sz="1600">
                <a:solidFill>
                  <a:schemeClr val="accent2">
                    <a:lumMod val="60000"/>
                    <a:lumOff val="40000"/>
                  </a:schemeClr>
                </a:solidFill>
              </a:rPr>
              <a:t>nop</a:t>
            </a:r>
            <a:r>
              <a:rPr lang="fr-FR" sz="1600"/>
              <a:t>, putem scrie cod</a:t>
            </a:r>
            <a:endParaRPr lang="en-US" sz="1600"/>
          </a:p>
        </p:txBody>
      </p:sp>
      <p:pic>
        <p:nvPicPr>
          <p:cNvPr id="12" name="Picture 11">
            <a:extLst>
              <a:ext uri="{FF2B5EF4-FFF2-40B4-BE49-F238E27FC236}">
                <a16:creationId xmlns:a16="http://schemas.microsoft.com/office/drawing/2014/main" id="{500F2CB4-52AB-41CE-89C6-45F74B504489}"/>
              </a:ext>
            </a:extLst>
          </p:cNvPr>
          <p:cNvPicPr>
            <a:picLocks noChangeAspect="1"/>
          </p:cNvPicPr>
          <p:nvPr/>
        </p:nvPicPr>
        <p:blipFill>
          <a:blip r:embed="rId2"/>
          <a:stretch>
            <a:fillRect/>
          </a:stretch>
        </p:blipFill>
        <p:spPr>
          <a:xfrm>
            <a:off x="6233984" y="2222296"/>
            <a:ext cx="4723356" cy="4182061"/>
          </a:xfrm>
          <a:prstGeom prst="rect">
            <a:avLst/>
          </a:prstGeom>
          <a:ln w="9525">
            <a:solidFill>
              <a:schemeClr val="tx1">
                <a:lumMod val="50000"/>
                <a:lumOff val="50000"/>
              </a:schemeClr>
            </a:solidFill>
          </a:ln>
        </p:spPr>
      </p:pic>
      <p:pic>
        <p:nvPicPr>
          <p:cNvPr id="13" name="Picture 12">
            <a:extLst>
              <a:ext uri="{FF2B5EF4-FFF2-40B4-BE49-F238E27FC236}">
                <a16:creationId xmlns:a16="http://schemas.microsoft.com/office/drawing/2014/main" id="{9CD17D1A-AC11-429B-8A5A-274F36690146}"/>
              </a:ext>
            </a:extLst>
          </p:cNvPr>
          <p:cNvPicPr>
            <a:picLocks noChangeAspect="1"/>
          </p:cNvPicPr>
          <p:nvPr/>
        </p:nvPicPr>
        <p:blipFill>
          <a:blip r:embed="rId3"/>
          <a:stretch>
            <a:fillRect/>
          </a:stretch>
        </p:blipFill>
        <p:spPr>
          <a:xfrm>
            <a:off x="1142999" y="2219606"/>
            <a:ext cx="4683211" cy="4153868"/>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grpSp>
        <p:nvGrpSpPr>
          <p:cNvPr id="14" name="Group 13"/>
          <p:cNvGrpSpPr/>
          <p:nvPr/>
        </p:nvGrpSpPr>
        <p:grpSpPr>
          <a:xfrm>
            <a:off x="2270703" y="2617335"/>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7" name="Group 16"/>
          <p:cNvGrpSpPr/>
          <p:nvPr/>
        </p:nvGrpSpPr>
        <p:grpSpPr>
          <a:xfrm>
            <a:off x="1362331" y="4522286"/>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20" name="Group 19"/>
          <p:cNvGrpSpPr/>
          <p:nvPr/>
        </p:nvGrpSpPr>
        <p:grpSpPr>
          <a:xfrm>
            <a:off x="6409626" y="3117784"/>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23" name="Group 22"/>
          <p:cNvGrpSpPr/>
          <p:nvPr/>
        </p:nvGrpSpPr>
        <p:grpSpPr>
          <a:xfrm>
            <a:off x="6409626" y="5348178"/>
            <a:ext cx="463958" cy="587515"/>
            <a:chOff x="10947211" y="1963464"/>
            <a:chExt cx="463958" cy="587515"/>
          </a:xfrm>
        </p:grpSpPr>
        <p:sp>
          <p:nvSpPr>
            <p:cNvPr id="24" name="Right Arrow 2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6" name="Group 25"/>
          <p:cNvGrpSpPr/>
          <p:nvPr/>
        </p:nvGrpSpPr>
        <p:grpSpPr>
          <a:xfrm>
            <a:off x="735225" y="2744662"/>
            <a:ext cx="463958" cy="587515"/>
            <a:chOff x="10947211" y="1963464"/>
            <a:chExt cx="463958" cy="587515"/>
          </a:xfrm>
        </p:grpSpPr>
        <p:sp>
          <p:nvSpPr>
            <p:cNvPr id="27" name="Right Arrow 2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Oval 2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11" name="Flowchart: Process 10"/>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 name="Rectangle 2"/>
          <p:cNvSpPr/>
          <p:nvPr/>
        </p:nvSpPr>
        <p:spPr>
          <a:xfrm>
            <a:off x="6777426" y="1156651"/>
            <a:ext cx="4833382" cy="523220"/>
          </a:xfrm>
          <a:prstGeom prst="rect">
            <a:avLst/>
          </a:prstGeom>
        </p:spPr>
        <p:txBody>
          <a:bodyPr wrap="square">
            <a:spAutoFit/>
          </a:bodyPr>
          <a:lstStyle/>
          <a:p>
            <a:r>
              <a:rPr lang="en-US" sz="1400">
                <a:solidFill>
                  <a:schemeClr val="bg1"/>
                </a:solidFill>
              </a:rPr>
              <a:t>Avem un „buzunar” gol care poate fi folosit pentru a executa cod arbitrar (</a:t>
            </a:r>
            <a:r>
              <a:rPr lang="it-IT" sz="1400">
                <a:solidFill>
                  <a:schemeClr val="bg1"/>
                </a:solidFill>
              </a:rPr>
              <a:t>care se potrivește cu dimensiunea alocată de noi</a:t>
            </a:r>
            <a:r>
              <a:rPr lang="en-US" sz="1400">
                <a:solidFill>
                  <a:schemeClr val="bg1"/>
                </a:solidFill>
              </a:rPr>
              <a:t>).</a:t>
            </a:r>
          </a:p>
        </p:txBody>
      </p:sp>
    </p:spTree>
    <p:extLst>
      <p:ext uri="{BB962C8B-B14F-4D97-AF65-F5344CB8AC3E}">
        <p14:creationId xmlns:p14="http://schemas.microsoft.com/office/powerpoint/2010/main" val="2387346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764155" y="1648620"/>
            <a:ext cx="9755187" cy="2766528"/>
          </a:xfrm>
        </p:spPr>
        <p:txBody>
          <a:bodyPr>
            <a:normAutofit fontScale="90000"/>
          </a:bodyPr>
          <a:lstStyle/>
          <a:p>
            <a:r>
              <a:rPr lang="en-US" u="sng" dirty="0"/>
              <a:t>C.8.3</a:t>
            </a:r>
            <a:br>
              <a:rPr lang="en-US" dirty="0"/>
            </a:br>
            <a:r>
              <a:rPr lang="en-US" dirty="0" err="1"/>
              <a:t>Modificare</a:t>
            </a:r>
            <a:r>
              <a:rPr lang="en-US" dirty="0"/>
              <a:t> entry point </a:t>
            </a:r>
            <a:r>
              <a:rPr lang="en-US" dirty="0" err="1"/>
              <a:t>și</a:t>
            </a:r>
            <a:r>
              <a:rPr lang="en-US" dirty="0"/>
              <a:t> </a:t>
            </a:r>
            <a:r>
              <a:rPr lang="en-US" dirty="0" err="1"/>
              <a:t>inserție</a:t>
            </a:r>
            <a:r>
              <a:rPr lang="en-US" dirty="0"/>
              <a:t> de cod </a:t>
            </a:r>
            <a:r>
              <a:rPr lang="en-US" dirty="0" err="1"/>
              <a:t>mașină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3847108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a:t>Modificare entry point </a:t>
            </a:r>
            <a:br>
              <a:rPr lang="en-US"/>
            </a:br>
            <a:r>
              <a:rPr lang="en-US" sz="1800"/>
              <a:t>punctul de intrare </a:t>
            </a:r>
            <a:r>
              <a:rPr lang="it-IT" sz="1800"/>
              <a:t>către alt segment</a:t>
            </a:r>
            <a:endParaRPr lang="en-US" sz="1800"/>
          </a:p>
        </p:txBody>
      </p:sp>
      <p:sp>
        <p:nvSpPr>
          <p:cNvPr id="19" name="Rectangle 18"/>
          <p:cNvSpPr/>
          <p:nvPr/>
        </p:nvSpPr>
        <p:spPr>
          <a:xfrm>
            <a:off x="917345" y="2339538"/>
            <a:ext cx="8279027" cy="923330"/>
          </a:xfrm>
          <a:prstGeom prst="rect">
            <a:avLst/>
          </a:prstGeom>
        </p:spPr>
        <p:txBody>
          <a:bodyPr wrap="square">
            <a:spAutoFit/>
          </a:bodyPr>
          <a:lstStyle/>
          <a:p>
            <a:pPr marL="342900" indent="-342900">
              <a:buFontTx/>
              <a:buAutoNum type="arabicPeriod"/>
            </a:pPr>
            <a:r>
              <a:rPr lang="en-US">
                <a:solidFill>
                  <a:prstClr val="black">
                    <a:lumMod val="50000"/>
                    <a:lumOff val="50000"/>
                  </a:prstClr>
                </a:solidFill>
              </a:rPr>
              <a:t>Schimbați punctul de intrare la un alt segment</a:t>
            </a:r>
          </a:p>
          <a:p>
            <a:pPr marL="342900" indent="-342900">
              <a:buFontTx/>
              <a:buAutoNum type="arabicPeriod"/>
            </a:pPr>
            <a:r>
              <a:rPr lang="en-US">
                <a:solidFill>
                  <a:prstClr val="black">
                    <a:lumMod val="50000"/>
                    <a:lumOff val="50000"/>
                  </a:prstClr>
                </a:solidFill>
              </a:rPr>
              <a:t>Rulați segmentul în regiunea selectată</a:t>
            </a:r>
          </a:p>
          <a:p>
            <a:pPr marL="342900" indent="-342900">
              <a:buFontTx/>
              <a:buAutoNum type="arabicPeriod"/>
            </a:pPr>
            <a:r>
              <a:rPr lang="en-US">
                <a:solidFill>
                  <a:prstClr val="black">
                    <a:lumMod val="50000"/>
                    <a:lumOff val="50000"/>
                  </a:prstClr>
                </a:solidFill>
              </a:rPr>
              <a:t>Salt la adresa de sub punctul de intrare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119" y="2840271"/>
            <a:ext cx="6267576" cy="3521827"/>
          </a:xfrm>
          <a:prstGeom prst="rect">
            <a:avLst/>
          </a:prstGeom>
        </p:spPr>
      </p:pic>
      <p:sp>
        <p:nvSpPr>
          <p:cNvPr id="4" name="Down Arrow 3"/>
          <p:cNvSpPr/>
          <p:nvPr/>
        </p:nvSpPr>
        <p:spPr>
          <a:xfrm>
            <a:off x="6425023" y="4917171"/>
            <a:ext cx="199835" cy="526840"/>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Down Arrow 6"/>
          <p:cNvSpPr/>
          <p:nvPr/>
        </p:nvSpPr>
        <p:spPr>
          <a:xfrm>
            <a:off x="5631736" y="4662902"/>
            <a:ext cx="199835" cy="526840"/>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ectangle 4"/>
          <p:cNvSpPr/>
          <p:nvPr/>
        </p:nvSpPr>
        <p:spPr>
          <a:xfrm>
            <a:off x="6096000" y="4464657"/>
            <a:ext cx="883575" cy="461665"/>
          </a:xfrm>
          <a:prstGeom prst="rect">
            <a:avLst/>
          </a:prstGeom>
        </p:spPr>
        <p:txBody>
          <a:bodyPr wrap="none">
            <a:spAutoFit/>
          </a:bodyPr>
          <a:lstStyle/>
          <a:p>
            <a:pPr algn="ctr"/>
            <a:r>
              <a:rPr lang="en-US" sz="1200">
                <a:solidFill>
                  <a:schemeClr val="bg1"/>
                </a:solidFill>
              </a:rPr>
              <a:t>punctul de </a:t>
            </a:r>
          </a:p>
          <a:p>
            <a:pPr algn="ctr"/>
            <a:r>
              <a:rPr lang="en-US" sz="1200">
                <a:solidFill>
                  <a:schemeClr val="bg1"/>
                </a:solidFill>
              </a:rPr>
              <a:t>intrare</a:t>
            </a:r>
          </a:p>
        </p:txBody>
      </p:sp>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644321" y="3697971"/>
            <a:ext cx="2438400" cy="2438400"/>
          </a:xfrm>
          <a:prstGeom prst="rect">
            <a:avLst/>
          </a:prstGeom>
        </p:spPr>
      </p:pic>
      <p:sp>
        <p:nvSpPr>
          <p:cNvPr id="11" name="Rectangle 10"/>
          <p:cNvSpPr/>
          <p:nvPr/>
        </p:nvSpPr>
        <p:spPr>
          <a:xfrm>
            <a:off x="5434135" y="4222256"/>
            <a:ext cx="595035" cy="461665"/>
          </a:xfrm>
          <a:prstGeom prst="rect">
            <a:avLst/>
          </a:prstGeom>
        </p:spPr>
        <p:txBody>
          <a:bodyPr wrap="none">
            <a:spAutoFit/>
          </a:bodyPr>
          <a:lstStyle/>
          <a:p>
            <a:pPr algn="ctr"/>
            <a:r>
              <a:rPr lang="en-US" sz="1200">
                <a:solidFill>
                  <a:schemeClr val="bg1"/>
                </a:solidFill>
              </a:rPr>
              <a:t>altă </a:t>
            </a:r>
          </a:p>
          <a:p>
            <a:pPr algn="ctr"/>
            <a:r>
              <a:rPr lang="en-US" sz="1200">
                <a:solidFill>
                  <a:schemeClr val="bg1"/>
                </a:solidFill>
              </a:rPr>
              <a:t>locatie</a:t>
            </a:r>
          </a:p>
        </p:txBody>
      </p:sp>
    </p:spTree>
    <p:extLst>
      <p:ext uri="{BB962C8B-B14F-4D97-AF65-F5344CB8AC3E}">
        <p14:creationId xmlns:p14="http://schemas.microsoft.com/office/powerpoint/2010/main" val="2684328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B11F12-B15C-4F2C-916A-3E1BEA5BF331}"/>
              </a:ext>
            </a:extLst>
          </p:cNvPr>
          <p:cNvPicPr>
            <a:picLocks noChangeAspect="1"/>
          </p:cNvPicPr>
          <p:nvPr/>
        </p:nvPicPr>
        <p:blipFill>
          <a:blip r:embed="rId2"/>
          <a:stretch>
            <a:fillRect/>
          </a:stretch>
        </p:blipFill>
        <p:spPr>
          <a:xfrm>
            <a:off x="352811" y="544297"/>
            <a:ext cx="5650513" cy="5981529"/>
          </a:xfrm>
          <a:prstGeom prst="rect">
            <a:avLst/>
          </a:prstGeom>
        </p:spPr>
      </p:pic>
      <p:pic>
        <p:nvPicPr>
          <p:cNvPr id="9" name="Picture 8">
            <a:extLst>
              <a:ext uri="{FF2B5EF4-FFF2-40B4-BE49-F238E27FC236}">
                <a16:creationId xmlns:a16="http://schemas.microsoft.com/office/drawing/2014/main" id="{51FF8824-8375-4656-8F7E-6A699E96424A}"/>
              </a:ext>
            </a:extLst>
          </p:cNvPr>
          <p:cNvPicPr>
            <a:picLocks noChangeAspect="1"/>
          </p:cNvPicPr>
          <p:nvPr/>
        </p:nvPicPr>
        <p:blipFill>
          <a:blip r:embed="rId3"/>
          <a:stretch>
            <a:fillRect/>
          </a:stretch>
        </p:blipFill>
        <p:spPr>
          <a:xfrm>
            <a:off x="6193924" y="544297"/>
            <a:ext cx="5650512" cy="5981529"/>
          </a:xfrm>
          <a:prstGeom prst="rect">
            <a:avLst/>
          </a:prstGeom>
        </p:spPr>
      </p:pic>
      <p:grpSp>
        <p:nvGrpSpPr>
          <p:cNvPr id="4" name="Group 3"/>
          <p:cNvGrpSpPr/>
          <p:nvPr/>
        </p:nvGrpSpPr>
        <p:grpSpPr>
          <a:xfrm>
            <a:off x="2504164" y="1190129"/>
            <a:ext cx="463958" cy="587515"/>
            <a:chOff x="10947211" y="1963464"/>
            <a:chExt cx="463958" cy="587515"/>
          </a:xfrm>
        </p:grpSpPr>
        <p:sp>
          <p:nvSpPr>
            <p:cNvPr id="5" name="Right Arrow 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7" name="Oval 6"/>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8" name="Group 7"/>
          <p:cNvGrpSpPr/>
          <p:nvPr/>
        </p:nvGrpSpPr>
        <p:grpSpPr>
          <a:xfrm>
            <a:off x="7698121" y="3177508"/>
            <a:ext cx="463958" cy="587515"/>
            <a:chOff x="10947211" y="1963464"/>
            <a:chExt cx="463958" cy="587515"/>
          </a:xfrm>
        </p:grpSpPr>
        <p:sp>
          <p:nvSpPr>
            <p:cNvPr id="10" name="Right Arrow 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sp>
        <p:nvSpPr>
          <p:cNvPr id="13" name="Flowchart: Process 12"/>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11" name="Rectangle 10"/>
          <p:cNvSpPr/>
          <p:nvPr/>
        </p:nvSpPr>
        <p:spPr>
          <a:xfrm>
            <a:off x="304024" y="223490"/>
            <a:ext cx="5334794" cy="338554"/>
          </a:xfrm>
          <a:prstGeom prst="rect">
            <a:avLst/>
          </a:prstGeom>
        </p:spPr>
        <p:txBody>
          <a:bodyPr wrap="none">
            <a:spAutoFit/>
          </a:bodyPr>
          <a:lstStyle/>
          <a:p>
            <a:r>
              <a:rPr lang="en-US" sz="1600">
                <a:solidFill>
                  <a:schemeClr val="tx1">
                    <a:lumMod val="50000"/>
                    <a:lumOff val="50000"/>
                  </a:schemeClr>
                </a:solidFill>
              </a:rPr>
              <a:t>X32dbg afișează punctul de inițializare (nu punctul de intrare):</a:t>
            </a:r>
            <a:endParaRPr lang="en-US" sz="1600" b="1">
              <a:solidFill>
                <a:schemeClr val="tx1">
                  <a:lumMod val="50000"/>
                  <a:lumOff val="50000"/>
                </a:schemeClr>
              </a:solidFill>
            </a:endParaRPr>
          </a:p>
        </p:txBody>
      </p:sp>
      <p:sp>
        <p:nvSpPr>
          <p:cNvPr id="14" name="Rectangle 13"/>
          <p:cNvSpPr/>
          <p:nvPr/>
        </p:nvSpPr>
        <p:spPr>
          <a:xfrm>
            <a:off x="6155720" y="222936"/>
            <a:ext cx="4748416" cy="338554"/>
          </a:xfrm>
          <a:prstGeom prst="rect">
            <a:avLst/>
          </a:prstGeom>
        </p:spPr>
        <p:txBody>
          <a:bodyPr wrap="none">
            <a:spAutoFit/>
          </a:bodyPr>
          <a:lstStyle/>
          <a:p>
            <a:r>
              <a:rPr lang="pt-BR" sz="1600">
                <a:solidFill>
                  <a:schemeClr val="tx1">
                    <a:lumMod val="50000"/>
                    <a:lumOff val="50000"/>
                  </a:schemeClr>
                </a:solidFill>
              </a:rPr>
              <a:t>Selectați fila „Memory map” și accesați secțiunea </a:t>
            </a:r>
            <a:r>
              <a:rPr lang="pt-BR" sz="1600" b="1">
                <a:solidFill>
                  <a:schemeClr val="tx1">
                    <a:lumMod val="50000"/>
                    <a:lumOff val="50000"/>
                  </a:schemeClr>
                </a:solidFill>
              </a:rPr>
              <a:t>.text</a:t>
            </a:r>
            <a:r>
              <a:rPr lang="pt-BR" sz="1600">
                <a:solidFill>
                  <a:schemeClr val="tx1">
                    <a:lumMod val="50000"/>
                    <a:lumOff val="50000"/>
                  </a:schemeClr>
                </a:solidFill>
              </a:rPr>
              <a:t>:</a:t>
            </a:r>
            <a:endParaRPr lang="en-US" sz="1600">
              <a:solidFill>
                <a:schemeClr val="tx1">
                  <a:lumMod val="50000"/>
                  <a:lumOff val="50000"/>
                </a:schemeClr>
              </a:solidFill>
            </a:endParaRPr>
          </a:p>
        </p:txBody>
      </p:sp>
    </p:spTree>
    <p:extLst>
      <p:ext uri="{BB962C8B-B14F-4D97-AF65-F5344CB8AC3E}">
        <p14:creationId xmlns:p14="http://schemas.microsoft.com/office/powerpoint/2010/main" val="796613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86A914-A724-4A32-BE19-761709C6BFF8}"/>
              </a:ext>
            </a:extLst>
          </p:cNvPr>
          <p:cNvPicPr>
            <a:picLocks noChangeAspect="1"/>
          </p:cNvPicPr>
          <p:nvPr/>
        </p:nvPicPr>
        <p:blipFill>
          <a:blip r:embed="rId2"/>
          <a:stretch>
            <a:fillRect/>
          </a:stretch>
        </p:blipFill>
        <p:spPr>
          <a:xfrm>
            <a:off x="352811" y="544298"/>
            <a:ext cx="5650513" cy="5981530"/>
          </a:xfrm>
          <a:prstGeom prst="rect">
            <a:avLst/>
          </a:prstGeom>
        </p:spPr>
      </p:pic>
      <p:pic>
        <p:nvPicPr>
          <p:cNvPr id="10" name="Picture 9">
            <a:extLst>
              <a:ext uri="{FF2B5EF4-FFF2-40B4-BE49-F238E27FC236}">
                <a16:creationId xmlns:a16="http://schemas.microsoft.com/office/drawing/2014/main" id="{3DF0E223-FF88-4B5E-BBB2-008171FACC6F}"/>
              </a:ext>
            </a:extLst>
          </p:cNvPr>
          <p:cNvPicPr>
            <a:picLocks noChangeAspect="1"/>
          </p:cNvPicPr>
          <p:nvPr/>
        </p:nvPicPr>
        <p:blipFill>
          <a:blip r:embed="rId3"/>
          <a:stretch>
            <a:fillRect/>
          </a:stretch>
        </p:blipFill>
        <p:spPr>
          <a:xfrm>
            <a:off x="6193924" y="544297"/>
            <a:ext cx="5650513" cy="5981529"/>
          </a:xfrm>
          <a:prstGeom prst="rect">
            <a:avLst/>
          </a:prstGeom>
        </p:spPr>
      </p:pic>
      <p:grpSp>
        <p:nvGrpSpPr>
          <p:cNvPr id="11" name="Group 10"/>
          <p:cNvGrpSpPr/>
          <p:nvPr/>
        </p:nvGrpSpPr>
        <p:grpSpPr>
          <a:xfrm>
            <a:off x="1305559" y="1227200"/>
            <a:ext cx="463958" cy="587515"/>
            <a:chOff x="10947211" y="1963464"/>
            <a:chExt cx="463958" cy="587515"/>
          </a:xfrm>
        </p:grpSpPr>
        <p:sp>
          <p:nvSpPr>
            <p:cNvPr id="12" name="Right Arrow 11"/>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9" name="Group 8"/>
          <p:cNvGrpSpPr/>
          <p:nvPr/>
        </p:nvGrpSpPr>
        <p:grpSpPr>
          <a:xfrm>
            <a:off x="6264737" y="1880049"/>
            <a:ext cx="463958" cy="587515"/>
            <a:chOff x="10947211" y="1963464"/>
            <a:chExt cx="463958" cy="587515"/>
          </a:xfrm>
        </p:grpSpPr>
        <p:sp>
          <p:nvSpPr>
            <p:cNvPr id="14" name="Right Arrow 1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8081181" y="1814715"/>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p:cNvGrpSpPr/>
          <p:nvPr/>
        </p:nvGrpSpPr>
        <p:grpSpPr>
          <a:xfrm>
            <a:off x="9805835" y="2337249"/>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26" name="Flowchart: Process 25"/>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3" name="Rectangle 22"/>
          <p:cNvSpPr/>
          <p:nvPr/>
        </p:nvSpPr>
        <p:spPr>
          <a:xfrm>
            <a:off x="304024" y="223490"/>
            <a:ext cx="5656100" cy="338554"/>
          </a:xfrm>
          <a:prstGeom prst="rect">
            <a:avLst/>
          </a:prstGeom>
        </p:spPr>
        <p:txBody>
          <a:bodyPr wrap="none">
            <a:spAutoFit/>
          </a:bodyPr>
          <a:lstStyle/>
          <a:p>
            <a:r>
              <a:rPr lang="en-US" sz="1600">
                <a:solidFill>
                  <a:schemeClr val="tx1">
                    <a:lumMod val="50000"/>
                    <a:lumOff val="50000"/>
                  </a:schemeClr>
                </a:solidFill>
              </a:rPr>
              <a:t>După accesarea secțiunii .text, x23dbg afișează punctul de intrare:</a:t>
            </a:r>
            <a:endParaRPr lang="en-US" sz="1600" b="1">
              <a:solidFill>
                <a:schemeClr val="tx1">
                  <a:lumMod val="50000"/>
                  <a:lumOff val="50000"/>
                </a:schemeClr>
              </a:solidFill>
            </a:endParaRPr>
          </a:p>
        </p:txBody>
      </p:sp>
      <p:sp>
        <p:nvSpPr>
          <p:cNvPr id="24" name="Rectangle 23"/>
          <p:cNvSpPr/>
          <p:nvPr/>
        </p:nvSpPr>
        <p:spPr>
          <a:xfrm>
            <a:off x="6155720" y="222936"/>
            <a:ext cx="4021870" cy="338554"/>
          </a:xfrm>
          <a:prstGeom prst="rect">
            <a:avLst/>
          </a:prstGeom>
        </p:spPr>
        <p:txBody>
          <a:bodyPr wrap="none">
            <a:spAutoFit/>
          </a:bodyPr>
          <a:lstStyle/>
          <a:p>
            <a:r>
              <a:rPr lang="es-ES" sz="1600">
                <a:solidFill>
                  <a:schemeClr val="tx1">
                    <a:lumMod val="50000"/>
                    <a:lumOff val="50000"/>
                  </a:schemeClr>
                </a:solidFill>
              </a:rPr>
              <a:t>Selectați partea de cod, pe care apoi o copiați:</a:t>
            </a:r>
            <a:endParaRPr lang="en-US" sz="1600">
              <a:solidFill>
                <a:schemeClr val="tx1">
                  <a:lumMod val="50000"/>
                  <a:lumOff val="50000"/>
                </a:schemeClr>
              </a:solidFill>
            </a:endParaRPr>
          </a:p>
        </p:txBody>
      </p:sp>
    </p:spTree>
    <p:extLst>
      <p:ext uri="{BB962C8B-B14F-4D97-AF65-F5344CB8AC3E}">
        <p14:creationId xmlns:p14="http://schemas.microsoft.com/office/powerpoint/2010/main" val="2595779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owchart: Process 25"/>
          <p:cNvSpPr/>
          <p:nvPr/>
        </p:nvSpPr>
        <p:spPr>
          <a:xfrm>
            <a:off x="6369635" y="5608624"/>
            <a:ext cx="5031766" cy="91720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5" name="Flowchart: Process 24"/>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9" name="Picture 8">
            <a:extLst>
              <a:ext uri="{FF2B5EF4-FFF2-40B4-BE49-F238E27FC236}">
                <a16:creationId xmlns:a16="http://schemas.microsoft.com/office/drawing/2014/main" id="{D1559FDC-D86F-45EB-B9E1-D971F1F5DEA3}"/>
              </a:ext>
            </a:extLst>
          </p:cNvPr>
          <p:cNvPicPr>
            <a:picLocks noChangeAspect="1"/>
          </p:cNvPicPr>
          <p:nvPr/>
        </p:nvPicPr>
        <p:blipFill>
          <a:blip r:embed="rId2"/>
          <a:stretch>
            <a:fillRect/>
          </a:stretch>
        </p:blipFill>
        <p:spPr>
          <a:xfrm>
            <a:off x="6369635" y="544297"/>
            <a:ext cx="5022475" cy="4896123"/>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F48785DE-8E29-478E-A711-DA1D9DD19BFE}"/>
              </a:ext>
            </a:extLst>
          </p:cNvPr>
          <p:cNvPicPr>
            <a:picLocks noChangeAspect="1"/>
          </p:cNvPicPr>
          <p:nvPr/>
        </p:nvPicPr>
        <p:blipFill>
          <a:blip r:embed="rId3"/>
          <a:stretch>
            <a:fillRect/>
          </a:stretch>
        </p:blipFill>
        <p:spPr>
          <a:xfrm>
            <a:off x="352811" y="544297"/>
            <a:ext cx="5650513" cy="5981529"/>
          </a:xfrm>
          <a:prstGeom prst="rect">
            <a:avLst/>
          </a:prstGeom>
        </p:spPr>
      </p:pic>
      <p:grpSp>
        <p:nvGrpSpPr>
          <p:cNvPr id="10" name="Group 9"/>
          <p:cNvGrpSpPr/>
          <p:nvPr/>
        </p:nvGrpSpPr>
        <p:grpSpPr>
          <a:xfrm>
            <a:off x="287005" y="2802687"/>
            <a:ext cx="463958" cy="587515"/>
            <a:chOff x="10947211" y="1963464"/>
            <a:chExt cx="463958" cy="587515"/>
          </a:xfrm>
        </p:grpSpPr>
        <p:sp>
          <p:nvSpPr>
            <p:cNvPr id="11" name="Right Arrow 1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4" name="Group 13"/>
          <p:cNvGrpSpPr/>
          <p:nvPr/>
        </p:nvGrpSpPr>
        <p:grpSpPr>
          <a:xfrm>
            <a:off x="2033427" y="2874819"/>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3528594" y="3671778"/>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p:cNvGrpSpPr/>
          <p:nvPr/>
        </p:nvGrpSpPr>
        <p:grpSpPr>
          <a:xfrm>
            <a:off x="7936316" y="2926765"/>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24" name="Rectangle 23"/>
          <p:cNvSpPr/>
          <p:nvPr/>
        </p:nvSpPr>
        <p:spPr>
          <a:xfrm>
            <a:off x="6454693" y="5735462"/>
            <a:ext cx="4852358" cy="646331"/>
          </a:xfrm>
          <a:prstGeom prst="rect">
            <a:avLst/>
          </a:prstGeom>
        </p:spPr>
        <p:txBody>
          <a:bodyPr wrap="square">
            <a:spAutoFit/>
          </a:bodyPr>
          <a:lstStyle/>
          <a:p>
            <a:r>
              <a:rPr lang="it-IT">
                <a:solidFill>
                  <a:schemeClr val="tx1">
                    <a:lumMod val="50000"/>
                    <a:lumOff val="50000"/>
                  </a:schemeClr>
                </a:solidFill>
              </a:rPr>
              <a:t>Copiați codul de la adresa 00402006 - 00402012 și inserați codul la adresa 0040202C - 00402038</a:t>
            </a:r>
            <a:endParaRPr lang="en-US">
              <a:solidFill>
                <a:schemeClr val="tx1">
                  <a:lumMod val="50000"/>
                  <a:lumOff val="50000"/>
                </a:schemeClr>
              </a:solidFill>
            </a:endParaRPr>
          </a:p>
        </p:txBody>
      </p:sp>
      <p:sp>
        <p:nvSpPr>
          <p:cNvPr id="23" name="Rectangle 22"/>
          <p:cNvSpPr/>
          <p:nvPr/>
        </p:nvSpPr>
        <p:spPr>
          <a:xfrm>
            <a:off x="304024" y="223490"/>
            <a:ext cx="4744889" cy="338554"/>
          </a:xfrm>
          <a:prstGeom prst="rect">
            <a:avLst/>
          </a:prstGeom>
        </p:spPr>
        <p:txBody>
          <a:bodyPr wrap="none">
            <a:spAutoFit/>
          </a:bodyPr>
          <a:lstStyle/>
          <a:p>
            <a:r>
              <a:rPr lang="en-US" sz="1600">
                <a:solidFill>
                  <a:schemeClr val="tx1">
                    <a:lumMod val="50000"/>
                    <a:lumOff val="50000"/>
                  </a:schemeClr>
                </a:solidFill>
              </a:rPr>
              <a:t>Clonăm cu „paste” codul într-o zonă liberă nedefinită:</a:t>
            </a:r>
            <a:endParaRPr lang="en-US" sz="1600" b="1">
              <a:solidFill>
                <a:schemeClr val="tx1">
                  <a:lumMod val="50000"/>
                  <a:lumOff val="50000"/>
                </a:schemeClr>
              </a:solidFill>
            </a:endParaRPr>
          </a:p>
        </p:txBody>
      </p:sp>
      <p:sp>
        <p:nvSpPr>
          <p:cNvPr id="27" name="Rectangle 26"/>
          <p:cNvSpPr/>
          <p:nvPr/>
        </p:nvSpPr>
        <p:spPr>
          <a:xfrm>
            <a:off x="6303909" y="222936"/>
            <a:ext cx="5003141" cy="338554"/>
          </a:xfrm>
          <a:prstGeom prst="rect">
            <a:avLst/>
          </a:prstGeom>
        </p:spPr>
        <p:txBody>
          <a:bodyPr wrap="square">
            <a:spAutoFit/>
          </a:bodyPr>
          <a:lstStyle/>
          <a:p>
            <a:r>
              <a:rPr lang="es-ES" sz="1600">
                <a:solidFill>
                  <a:schemeClr val="tx1">
                    <a:lumMod val="50000"/>
                    <a:lumOff val="50000"/>
                  </a:schemeClr>
                </a:solidFill>
              </a:rPr>
              <a:t>Codul clonat este afișat la adresa selectată:</a:t>
            </a:r>
            <a:endParaRPr lang="en-US" sz="1600">
              <a:solidFill>
                <a:schemeClr val="tx1">
                  <a:lumMod val="50000"/>
                  <a:lumOff val="50000"/>
                </a:schemeClr>
              </a:solidFill>
            </a:endParaRPr>
          </a:p>
        </p:txBody>
      </p:sp>
    </p:spTree>
    <p:extLst>
      <p:ext uri="{BB962C8B-B14F-4D97-AF65-F5344CB8AC3E}">
        <p14:creationId xmlns:p14="http://schemas.microsoft.com/office/powerpoint/2010/main" val="3675192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074ED-D3DB-6AF0-F7AB-D1EC0600667A}"/>
            </a:ext>
          </a:extLst>
        </p:cNvPr>
        <p:cNvGrpSpPr/>
        <p:nvPr/>
      </p:nvGrpSpPr>
      <p:grpSpPr>
        <a:xfrm>
          <a:off x="0" y="0"/>
          <a:ext cx="0" cy="0"/>
          <a:chOff x="0" y="0"/>
          <a:chExt cx="0" cy="0"/>
        </a:xfrm>
      </p:grpSpPr>
      <p:sp>
        <p:nvSpPr>
          <p:cNvPr id="22" name="Flowchart: Process 21">
            <a:extLst>
              <a:ext uri="{FF2B5EF4-FFF2-40B4-BE49-F238E27FC236}">
                <a16:creationId xmlns:a16="http://schemas.microsoft.com/office/drawing/2014/main" id="{9D7C8A34-6B1B-2512-7FB7-6830072D097F}"/>
              </a:ext>
            </a:extLst>
          </p:cNvPr>
          <p:cNvSpPr/>
          <p:nvPr/>
        </p:nvSpPr>
        <p:spPr>
          <a:xfrm>
            <a:off x="156742" y="90457"/>
            <a:ext cx="11943399" cy="664854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0A79C14-CFF2-929A-976D-485BE6F7F915}"/>
              </a:ext>
            </a:extLst>
          </p:cNvPr>
          <p:cNvPicPr>
            <a:picLocks noChangeAspect="1"/>
          </p:cNvPicPr>
          <p:nvPr/>
        </p:nvPicPr>
        <p:blipFill>
          <a:blip r:embed="rId3"/>
          <a:stretch>
            <a:fillRect/>
          </a:stretch>
        </p:blipFill>
        <p:spPr>
          <a:xfrm>
            <a:off x="339811" y="291727"/>
            <a:ext cx="5900351" cy="6246004"/>
          </a:xfrm>
          <a:prstGeom prst="rect">
            <a:avLst/>
          </a:prstGeom>
        </p:spPr>
      </p:pic>
      <p:sp>
        <p:nvSpPr>
          <p:cNvPr id="4" name="TextBox 3">
            <a:extLst>
              <a:ext uri="{FF2B5EF4-FFF2-40B4-BE49-F238E27FC236}">
                <a16:creationId xmlns:a16="http://schemas.microsoft.com/office/drawing/2014/main" id="{0B96AB5F-B55B-3023-BA3D-1FA3DCE59426}"/>
              </a:ext>
            </a:extLst>
          </p:cNvPr>
          <p:cNvSpPr txBox="1"/>
          <p:nvPr/>
        </p:nvSpPr>
        <p:spPr>
          <a:xfrm>
            <a:off x="6684797" y="416700"/>
            <a:ext cx="5440058" cy="923330"/>
          </a:xfrm>
          <a:prstGeom prst="rect">
            <a:avLst/>
          </a:prstGeom>
          <a:noFill/>
        </p:spPr>
        <p:txBody>
          <a:bodyPr wrap="square">
            <a:spAutoFit/>
          </a:bodyPr>
          <a:lstStyle/>
          <a:p>
            <a:r>
              <a:rPr lang="en-US" sz="5400">
                <a:solidFill>
                  <a:schemeClr val="tx1">
                    <a:lumMod val="75000"/>
                    <a:lumOff val="25000"/>
                  </a:schemeClr>
                </a:solidFill>
                <a:latin typeface="Agency FB" panose="020B0503020202020204" pitchFamily="34" charset="0"/>
              </a:rPr>
              <a:t>X64dbg User Interface</a:t>
            </a:r>
          </a:p>
        </p:txBody>
      </p:sp>
      <p:sp>
        <p:nvSpPr>
          <p:cNvPr id="5" name="TextBox 4">
            <a:extLst>
              <a:ext uri="{FF2B5EF4-FFF2-40B4-BE49-F238E27FC236}">
                <a16:creationId xmlns:a16="http://schemas.microsoft.com/office/drawing/2014/main" id="{2AC4982D-6E02-8BBC-72BC-E566848FC6CB}"/>
              </a:ext>
            </a:extLst>
          </p:cNvPr>
          <p:cNvSpPr txBox="1"/>
          <p:nvPr/>
        </p:nvSpPr>
        <p:spPr>
          <a:xfrm>
            <a:off x="8614204" y="1532924"/>
            <a:ext cx="1271201" cy="369332"/>
          </a:xfrm>
          <a:prstGeom prst="rect">
            <a:avLst/>
          </a:prstGeom>
          <a:noFill/>
        </p:spPr>
        <p:txBody>
          <a:bodyPr wrap="square">
            <a:spAutoFit/>
          </a:bodyPr>
          <a:lstStyle/>
          <a:p>
            <a:r>
              <a:rPr lang="en-US"/>
              <a:t>View Tabs</a:t>
            </a:r>
          </a:p>
        </p:txBody>
      </p:sp>
      <p:sp>
        <p:nvSpPr>
          <p:cNvPr id="8" name="TextBox 7">
            <a:extLst>
              <a:ext uri="{FF2B5EF4-FFF2-40B4-BE49-F238E27FC236}">
                <a16:creationId xmlns:a16="http://schemas.microsoft.com/office/drawing/2014/main" id="{6B492F37-F6CD-B7EA-FC98-F6AF4DA3DB89}"/>
              </a:ext>
            </a:extLst>
          </p:cNvPr>
          <p:cNvSpPr txBox="1"/>
          <p:nvPr/>
        </p:nvSpPr>
        <p:spPr>
          <a:xfrm>
            <a:off x="6684797" y="2103526"/>
            <a:ext cx="5036148" cy="1969770"/>
          </a:xfrm>
          <a:prstGeom prst="rect">
            <a:avLst/>
          </a:prstGeom>
          <a:noFill/>
        </p:spPr>
        <p:txBody>
          <a:bodyPr wrap="square">
            <a:spAutoFit/>
          </a:bodyPr>
          <a:lstStyle/>
          <a:p>
            <a:pPr algn="just"/>
            <a:r>
              <a:rPr lang="en-US" sz="1200"/>
              <a:t>Taburile ofera acces rapid la funcțiile esențiale ale depanatorului, precum vizualizarea CPU, log-urile de execuție, notițele, gestionarea breakpoints, harta de memorie, stiva de apeluri (Call Stack), gestionarea excepțiilor (SEH), rularea scripturilor și afișarea simbolurilor. </a:t>
            </a:r>
          </a:p>
          <a:p>
            <a:pPr algn="just"/>
            <a:endParaRPr lang="en-US" sz="1400"/>
          </a:p>
          <a:p>
            <a:pPr algn="just"/>
            <a:r>
              <a:rPr lang="en-US" sz="1200"/>
              <a:t>Practic, aceste taburi controlează ce tip de informații sunt afișate în fereastra de lucru, iar utilizatorul poate comuta între ele pentru a analiza diferite aspecte ale executabilului. Bara de instrumente are rolul de a centraliza principalele unelte de analiză, oferind o navigare rapidă și structurată prin componentele procesului aflat în execuție.</a:t>
            </a:r>
          </a:p>
        </p:txBody>
      </p:sp>
      <p:sp>
        <p:nvSpPr>
          <p:cNvPr id="9" name="Rectangle 8">
            <a:extLst>
              <a:ext uri="{FF2B5EF4-FFF2-40B4-BE49-F238E27FC236}">
                <a16:creationId xmlns:a16="http://schemas.microsoft.com/office/drawing/2014/main" id="{94BFD474-41DB-BF69-BE3B-1803F46E7DA0}"/>
              </a:ext>
            </a:extLst>
          </p:cNvPr>
          <p:cNvSpPr/>
          <p:nvPr/>
        </p:nvSpPr>
        <p:spPr>
          <a:xfrm>
            <a:off x="339811" y="1025611"/>
            <a:ext cx="5900351" cy="5512119"/>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EDE37-DF23-5E01-7662-9EB5176EDFFE}"/>
              </a:ext>
            </a:extLst>
          </p:cNvPr>
          <p:cNvSpPr/>
          <p:nvPr/>
        </p:nvSpPr>
        <p:spPr>
          <a:xfrm>
            <a:off x="339811" y="291726"/>
            <a:ext cx="5900351" cy="532613"/>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a:extLst>
              <a:ext uri="{FF2B5EF4-FFF2-40B4-BE49-F238E27FC236}">
                <a16:creationId xmlns:a16="http://schemas.microsoft.com/office/drawing/2014/main" id="{0B3CF2B8-F8B9-9461-4E53-68AABA331541}"/>
              </a:ext>
            </a:extLst>
          </p:cNvPr>
          <p:cNvSpPr/>
          <p:nvPr/>
        </p:nvSpPr>
        <p:spPr>
          <a:xfrm>
            <a:off x="339811" y="824338"/>
            <a:ext cx="5900351" cy="201273"/>
          </a:xfrm>
          <a:prstGeom prst="flowChartProcess">
            <a:avLst/>
          </a:prstGeom>
          <a:solidFill>
            <a:srgbClr val="70AD47">
              <a:lumMod val="75000"/>
              <a:alpha val="39000"/>
            </a:srgbClr>
          </a:solidFill>
          <a:ln w="5715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895648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64D5818-D37A-47A1-89CB-6770BD7B6E67}"/>
              </a:ext>
            </a:extLst>
          </p:cNvPr>
          <p:cNvPicPr>
            <a:picLocks noChangeAspect="1"/>
          </p:cNvPicPr>
          <p:nvPr/>
        </p:nvPicPr>
        <p:blipFill>
          <a:blip r:embed="rId2"/>
          <a:stretch>
            <a:fillRect/>
          </a:stretch>
        </p:blipFill>
        <p:spPr>
          <a:xfrm>
            <a:off x="352811" y="544297"/>
            <a:ext cx="5650513" cy="5981529"/>
          </a:xfrm>
          <a:prstGeom prst="rect">
            <a:avLst/>
          </a:prstGeom>
        </p:spPr>
      </p:pic>
      <p:pic>
        <p:nvPicPr>
          <p:cNvPr id="12" name="Picture 11">
            <a:extLst>
              <a:ext uri="{FF2B5EF4-FFF2-40B4-BE49-F238E27FC236}">
                <a16:creationId xmlns:a16="http://schemas.microsoft.com/office/drawing/2014/main" id="{3DD071C0-30FE-4D48-A41D-40634B4B7314}"/>
              </a:ext>
            </a:extLst>
          </p:cNvPr>
          <p:cNvPicPr>
            <a:picLocks noChangeAspect="1"/>
          </p:cNvPicPr>
          <p:nvPr/>
        </p:nvPicPr>
        <p:blipFill>
          <a:blip r:embed="rId3"/>
          <a:stretch>
            <a:fillRect/>
          </a:stretch>
        </p:blipFill>
        <p:spPr>
          <a:xfrm>
            <a:off x="6193924" y="544297"/>
            <a:ext cx="5650513" cy="5981529"/>
          </a:xfrm>
          <a:prstGeom prst="rect">
            <a:avLst/>
          </a:prstGeom>
        </p:spPr>
      </p:pic>
      <p:grpSp>
        <p:nvGrpSpPr>
          <p:cNvPr id="13" name="Group 12"/>
          <p:cNvGrpSpPr/>
          <p:nvPr/>
        </p:nvGrpSpPr>
        <p:grpSpPr>
          <a:xfrm>
            <a:off x="389881" y="2413448"/>
            <a:ext cx="463958" cy="587515"/>
            <a:chOff x="10947211" y="1963464"/>
            <a:chExt cx="463958" cy="587515"/>
          </a:xfrm>
        </p:grpSpPr>
        <p:sp>
          <p:nvSpPr>
            <p:cNvPr id="14" name="Right Arrow 1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5" name="Oval 1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8" name="Group 7"/>
          <p:cNvGrpSpPr/>
          <p:nvPr/>
        </p:nvGrpSpPr>
        <p:grpSpPr>
          <a:xfrm>
            <a:off x="2055984" y="2557714"/>
            <a:ext cx="463958" cy="587515"/>
            <a:chOff x="10947211" y="1963464"/>
            <a:chExt cx="463958" cy="587515"/>
          </a:xfrm>
        </p:grpSpPr>
        <p:sp>
          <p:nvSpPr>
            <p:cNvPr id="9" name="Right Arrow 8"/>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 name="Oval 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3969416" y="3018577"/>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p:cNvGrpSpPr/>
          <p:nvPr/>
        </p:nvGrpSpPr>
        <p:grpSpPr>
          <a:xfrm>
            <a:off x="6256789" y="3090709"/>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3" name="Group 22"/>
          <p:cNvGrpSpPr/>
          <p:nvPr/>
        </p:nvGrpSpPr>
        <p:grpSpPr>
          <a:xfrm>
            <a:off x="7706497" y="3138283"/>
            <a:ext cx="463958" cy="587515"/>
            <a:chOff x="10947211" y="1963464"/>
            <a:chExt cx="463958" cy="587515"/>
          </a:xfrm>
        </p:grpSpPr>
        <p:sp>
          <p:nvSpPr>
            <p:cNvPr id="24" name="Right Arrow 2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26" name="Group 25"/>
          <p:cNvGrpSpPr/>
          <p:nvPr/>
        </p:nvGrpSpPr>
        <p:grpSpPr>
          <a:xfrm>
            <a:off x="9426789" y="3949804"/>
            <a:ext cx="463958" cy="587515"/>
            <a:chOff x="10947211" y="1963464"/>
            <a:chExt cx="463958" cy="587515"/>
          </a:xfrm>
        </p:grpSpPr>
        <p:sp>
          <p:nvSpPr>
            <p:cNvPr id="27" name="Right Arrow 2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Oval 2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sp>
        <p:nvSpPr>
          <p:cNvPr id="29" name="Flowchart: Process 28"/>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0" name="Rectangle 29"/>
          <p:cNvSpPr/>
          <p:nvPr/>
        </p:nvSpPr>
        <p:spPr>
          <a:xfrm>
            <a:off x="304024" y="223490"/>
            <a:ext cx="4159344" cy="338554"/>
          </a:xfrm>
          <a:prstGeom prst="rect">
            <a:avLst/>
          </a:prstGeom>
        </p:spPr>
        <p:txBody>
          <a:bodyPr wrap="none">
            <a:spAutoFit/>
          </a:bodyPr>
          <a:lstStyle/>
          <a:p>
            <a:r>
              <a:rPr lang="it-IT" sz="1600">
                <a:solidFill>
                  <a:schemeClr val="tx1">
                    <a:lumMod val="50000"/>
                    <a:lumOff val="50000"/>
                  </a:schemeClr>
                </a:solidFill>
              </a:rPr>
              <a:t>Copiem linia care apelează funcția MessageBox:</a:t>
            </a:r>
            <a:endParaRPr lang="en-US" sz="1600" b="1">
              <a:solidFill>
                <a:schemeClr val="tx1">
                  <a:lumMod val="50000"/>
                  <a:lumOff val="50000"/>
                </a:schemeClr>
              </a:solidFill>
            </a:endParaRPr>
          </a:p>
        </p:txBody>
      </p:sp>
      <p:sp>
        <p:nvSpPr>
          <p:cNvPr id="31" name="Rectangle 30"/>
          <p:cNvSpPr/>
          <p:nvPr/>
        </p:nvSpPr>
        <p:spPr>
          <a:xfrm>
            <a:off x="6155720" y="222936"/>
            <a:ext cx="5047600" cy="338554"/>
          </a:xfrm>
          <a:prstGeom prst="rect">
            <a:avLst/>
          </a:prstGeom>
        </p:spPr>
        <p:txBody>
          <a:bodyPr wrap="none">
            <a:spAutoFit/>
          </a:bodyPr>
          <a:lstStyle/>
          <a:p>
            <a:r>
              <a:rPr lang="es-ES" sz="1600">
                <a:solidFill>
                  <a:schemeClr val="tx1">
                    <a:lumMod val="50000"/>
                    <a:lumOff val="50000"/>
                  </a:schemeClr>
                </a:solidFill>
              </a:rPr>
              <a:t>Clonăm această linie imediat după codul clonat anterior:</a:t>
            </a:r>
            <a:endParaRPr lang="en-US" sz="1600">
              <a:solidFill>
                <a:schemeClr val="tx1">
                  <a:lumMod val="50000"/>
                  <a:lumOff val="50000"/>
                </a:schemeClr>
              </a:solidFill>
            </a:endParaRPr>
          </a:p>
        </p:txBody>
      </p:sp>
    </p:spTree>
    <p:extLst>
      <p:ext uri="{BB962C8B-B14F-4D97-AF65-F5344CB8AC3E}">
        <p14:creationId xmlns:p14="http://schemas.microsoft.com/office/powerpoint/2010/main" val="1923703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Process 21"/>
          <p:cNvSpPr/>
          <p:nvPr/>
        </p:nvSpPr>
        <p:spPr>
          <a:xfrm>
            <a:off x="656478" y="5307492"/>
            <a:ext cx="4720983" cy="122714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6" name="Picture 5">
            <a:extLst>
              <a:ext uri="{FF2B5EF4-FFF2-40B4-BE49-F238E27FC236}">
                <a16:creationId xmlns:a16="http://schemas.microsoft.com/office/drawing/2014/main" id="{9DEA2538-9D70-4EB9-A698-FC99403C16CC}"/>
              </a:ext>
            </a:extLst>
          </p:cNvPr>
          <p:cNvPicPr>
            <a:picLocks noChangeAspect="1"/>
          </p:cNvPicPr>
          <p:nvPr/>
        </p:nvPicPr>
        <p:blipFill>
          <a:blip r:embed="rId2"/>
          <a:stretch>
            <a:fillRect/>
          </a:stretch>
        </p:blipFill>
        <p:spPr>
          <a:xfrm>
            <a:off x="656478" y="544297"/>
            <a:ext cx="4720983" cy="4594991"/>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grpSp>
        <p:nvGrpSpPr>
          <p:cNvPr id="4" name="Group 3"/>
          <p:cNvGrpSpPr/>
          <p:nvPr/>
        </p:nvGrpSpPr>
        <p:grpSpPr>
          <a:xfrm>
            <a:off x="2102569" y="3191925"/>
            <a:ext cx="463958" cy="587515"/>
            <a:chOff x="10947211" y="1963464"/>
            <a:chExt cx="463958" cy="587515"/>
          </a:xfrm>
        </p:grpSpPr>
        <p:sp>
          <p:nvSpPr>
            <p:cNvPr id="7" name="Right Arrow 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8" name="Oval 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pic>
        <p:nvPicPr>
          <p:cNvPr id="9" name="Picture 8">
            <a:extLst>
              <a:ext uri="{FF2B5EF4-FFF2-40B4-BE49-F238E27FC236}">
                <a16:creationId xmlns:a16="http://schemas.microsoft.com/office/drawing/2014/main" id="{0C84D369-76D0-4EAF-AA0A-EFBE51CD428C}"/>
              </a:ext>
            </a:extLst>
          </p:cNvPr>
          <p:cNvPicPr>
            <a:picLocks noChangeAspect="1"/>
          </p:cNvPicPr>
          <p:nvPr/>
        </p:nvPicPr>
        <p:blipFill>
          <a:blip r:embed="rId3"/>
          <a:stretch>
            <a:fillRect/>
          </a:stretch>
        </p:blipFill>
        <p:spPr>
          <a:xfrm>
            <a:off x="6193923" y="544297"/>
            <a:ext cx="5650513" cy="5981530"/>
          </a:xfrm>
          <a:prstGeom prst="rect">
            <a:avLst/>
          </a:prstGeom>
        </p:spPr>
      </p:pic>
      <p:grpSp>
        <p:nvGrpSpPr>
          <p:cNvPr id="10" name="Group 9"/>
          <p:cNvGrpSpPr/>
          <p:nvPr/>
        </p:nvGrpSpPr>
        <p:grpSpPr>
          <a:xfrm>
            <a:off x="6258732" y="2743527"/>
            <a:ext cx="463958" cy="587515"/>
            <a:chOff x="10947211" y="1963464"/>
            <a:chExt cx="463958" cy="587515"/>
          </a:xfrm>
        </p:grpSpPr>
        <p:sp>
          <p:nvSpPr>
            <p:cNvPr id="12" name="Right Arrow 11"/>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4" name="Group 13"/>
          <p:cNvGrpSpPr/>
          <p:nvPr/>
        </p:nvGrpSpPr>
        <p:grpSpPr>
          <a:xfrm>
            <a:off x="7784617" y="2940438"/>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7" name="Group 16"/>
          <p:cNvGrpSpPr/>
          <p:nvPr/>
        </p:nvGrpSpPr>
        <p:grpSpPr>
          <a:xfrm>
            <a:off x="9874764" y="3514441"/>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20" name="Flowchart: Process 19"/>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1" name="Rectangle 20"/>
          <p:cNvSpPr/>
          <p:nvPr/>
        </p:nvSpPr>
        <p:spPr>
          <a:xfrm>
            <a:off x="844253" y="5595159"/>
            <a:ext cx="4705832" cy="646331"/>
          </a:xfrm>
          <a:prstGeom prst="rect">
            <a:avLst/>
          </a:prstGeom>
        </p:spPr>
        <p:txBody>
          <a:bodyPr wrap="square">
            <a:spAutoFit/>
          </a:bodyPr>
          <a:lstStyle/>
          <a:p>
            <a:r>
              <a:rPr lang="it-IT">
                <a:solidFill>
                  <a:schemeClr val="tx1">
                    <a:lumMod val="50000"/>
                    <a:lumOff val="50000"/>
                  </a:schemeClr>
                </a:solidFill>
              </a:rPr>
              <a:t>Copiați linia de cod de la adresa 0040201A și inserați linia de cod la adresa 0040203A.</a:t>
            </a:r>
            <a:endParaRPr lang="en-US">
              <a:solidFill>
                <a:schemeClr val="tx1">
                  <a:lumMod val="50000"/>
                  <a:lumOff val="50000"/>
                </a:schemeClr>
              </a:solidFill>
            </a:endParaRPr>
          </a:p>
        </p:txBody>
      </p:sp>
      <p:sp>
        <p:nvSpPr>
          <p:cNvPr id="2" name="Rectangle 1"/>
          <p:cNvSpPr/>
          <p:nvPr/>
        </p:nvSpPr>
        <p:spPr>
          <a:xfrm>
            <a:off x="5792469" y="537188"/>
            <a:ext cx="48445" cy="59815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76531" y="223490"/>
            <a:ext cx="4739631" cy="338554"/>
          </a:xfrm>
          <a:prstGeom prst="rect">
            <a:avLst/>
          </a:prstGeom>
        </p:spPr>
        <p:txBody>
          <a:bodyPr wrap="none">
            <a:spAutoFit/>
          </a:bodyPr>
          <a:lstStyle/>
          <a:p>
            <a:r>
              <a:rPr lang="en-US" sz="1600">
                <a:solidFill>
                  <a:schemeClr val="tx1">
                    <a:lumMod val="50000"/>
                    <a:lumOff val="50000"/>
                  </a:schemeClr>
                </a:solidFill>
              </a:rPr>
              <a:t>Avem cod clonat care nu poate fi accesat (ExitProcess):</a:t>
            </a:r>
            <a:endParaRPr lang="en-US" sz="1600" b="1">
              <a:solidFill>
                <a:schemeClr val="tx1">
                  <a:lumMod val="50000"/>
                  <a:lumOff val="50000"/>
                </a:schemeClr>
              </a:solidFill>
            </a:endParaRPr>
          </a:p>
        </p:txBody>
      </p:sp>
      <p:sp>
        <p:nvSpPr>
          <p:cNvPr id="24" name="Rectangle 23"/>
          <p:cNvSpPr/>
          <p:nvPr/>
        </p:nvSpPr>
        <p:spPr>
          <a:xfrm>
            <a:off x="6155720" y="222936"/>
            <a:ext cx="3868431" cy="338554"/>
          </a:xfrm>
          <a:prstGeom prst="rect">
            <a:avLst/>
          </a:prstGeom>
        </p:spPr>
        <p:txBody>
          <a:bodyPr wrap="none">
            <a:spAutoFit/>
          </a:bodyPr>
          <a:lstStyle/>
          <a:p>
            <a:r>
              <a:rPr lang="es-ES" sz="1600">
                <a:solidFill>
                  <a:schemeClr val="tx1">
                    <a:lumMod val="50000"/>
                    <a:lumOff val="50000"/>
                  </a:schemeClr>
                </a:solidFill>
              </a:rPr>
              <a:t>Copiem adresa de unde începe codul clonat:</a:t>
            </a:r>
            <a:endParaRPr lang="en-US" sz="1600">
              <a:solidFill>
                <a:schemeClr val="tx1">
                  <a:lumMod val="50000"/>
                  <a:lumOff val="50000"/>
                </a:schemeClr>
              </a:solidFill>
            </a:endParaRPr>
          </a:p>
        </p:txBody>
      </p:sp>
    </p:spTree>
    <p:extLst>
      <p:ext uri="{BB962C8B-B14F-4D97-AF65-F5344CB8AC3E}">
        <p14:creationId xmlns:p14="http://schemas.microsoft.com/office/powerpoint/2010/main" val="360284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51E560E-B6FF-4E2A-AF49-4699F29E4BCB}"/>
              </a:ext>
            </a:extLst>
          </p:cNvPr>
          <p:cNvPicPr>
            <a:picLocks noChangeAspect="1"/>
          </p:cNvPicPr>
          <p:nvPr/>
        </p:nvPicPr>
        <p:blipFill>
          <a:blip r:embed="rId2"/>
          <a:stretch>
            <a:fillRect/>
          </a:stretch>
        </p:blipFill>
        <p:spPr>
          <a:xfrm>
            <a:off x="352811" y="544297"/>
            <a:ext cx="5650513" cy="5981529"/>
          </a:xfrm>
          <a:prstGeom prst="rect">
            <a:avLst/>
          </a:prstGeom>
        </p:spPr>
      </p:pic>
      <p:pic>
        <p:nvPicPr>
          <p:cNvPr id="15" name="Picture 14">
            <a:extLst>
              <a:ext uri="{FF2B5EF4-FFF2-40B4-BE49-F238E27FC236}">
                <a16:creationId xmlns:a16="http://schemas.microsoft.com/office/drawing/2014/main" id="{3765FA06-BFB5-4671-86B3-2C81E2D30907}"/>
              </a:ext>
            </a:extLst>
          </p:cNvPr>
          <p:cNvPicPr>
            <a:picLocks noChangeAspect="1"/>
          </p:cNvPicPr>
          <p:nvPr/>
        </p:nvPicPr>
        <p:blipFill>
          <a:blip r:embed="rId3"/>
          <a:stretch>
            <a:fillRect/>
          </a:stretch>
        </p:blipFill>
        <p:spPr>
          <a:xfrm>
            <a:off x="6193924" y="544297"/>
            <a:ext cx="5650513" cy="5981529"/>
          </a:xfrm>
          <a:prstGeom prst="rect">
            <a:avLst/>
          </a:prstGeom>
        </p:spPr>
      </p:pic>
      <p:grpSp>
        <p:nvGrpSpPr>
          <p:cNvPr id="16" name="Group 15"/>
          <p:cNvGrpSpPr/>
          <p:nvPr/>
        </p:nvGrpSpPr>
        <p:grpSpPr>
          <a:xfrm>
            <a:off x="352811" y="1350767"/>
            <a:ext cx="463958" cy="587515"/>
            <a:chOff x="10947211" y="1963464"/>
            <a:chExt cx="463958" cy="587515"/>
          </a:xfrm>
        </p:grpSpPr>
        <p:sp>
          <p:nvSpPr>
            <p:cNvPr id="17" name="Right Arrow 1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9" name="Group 8"/>
          <p:cNvGrpSpPr/>
          <p:nvPr/>
        </p:nvGrpSpPr>
        <p:grpSpPr>
          <a:xfrm>
            <a:off x="2846817" y="3739740"/>
            <a:ext cx="463958" cy="587515"/>
            <a:chOff x="10947211" y="1963464"/>
            <a:chExt cx="463958" cy="587515"/>
          </a:xfrm>
        </p:grpSpPr>
        <p:sp>
          <p:nvSpPr>
            <p:cNvPr id="10" name="Right Arrow 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2" name="Group 11"/>
          <p:cNvGrpSpPr/>
          <p:nvPr/>
        </p:nvGrpSpPr>
        <p:grpSpPr>
          <a:xfrm>
            <a:off x="6949260" y="3296491"/>
            <a:ext cx="463958" cy="587515"/>
            <a:chOff x="10947211" y="1963464"/>
            <a:chExt cx="463958" cy="587515"/>
          </a:xfrm>
        </p:grpSpPr>
        <p:sp>
          <p:nvSpPr>
            <p:cNvPr id="13" name="Right Arrow 1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
        <p:nvSpPr>
          <p:cNvPr id="21" name="Flowchart: Process 20"/>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19" name="Rectangle 18"/>
          <p:cNvSpPr/>
          <p:nvPr/>
        </p:nvSpPr>
        <p:spPr>
          <a:xfrm>
            <a:off x="304024" y="223490"/>
            <a:ext cx="3482235" cy="338554"/>
          </a:xfrm>
          <a:prstGeom prst="rect">
            <a:avLst/>
          </a:prstGeom>
        </p:spPr>
        <p:txBody>
          <a:bodyPr wrap="none">
            <a:spAutoFit/>
          </a:bodyPr>
          <a:lstStyle/>
          <a:p>
            <a:r>
              <a:rPr lang="it-IT" sz="1600">
                <a:solidFill>
                  <a:schemeClr val="tx1">
                    <a:lumMod val="50000"/>
                    <a:lumOff val="50000"/>
                  </a:schemeClr>
                </a:solidFill>
              </a:rPr>
              <a:t>Solicităm o introducere cu instrucțiuni:</a:t>
            </a:r>
            <a:endParaRPr lang="en-US" sz="1600">
              <a:solidFill>
                <a:schemeClr val="tx1">
                  <a:lumMod val="50000"/>
                  <a:lumOff val="50000"/>
                </a:schemeClr>
              </a:solidFill>
            </a:endParaRPr>
          </a:p>
        </p:txBody>
      </p:sp>
      <p:sp>
        <p:nvSpPr>
          <p:cNvPr id="22" name="Rectangle 21"/>
          <p:cNvSpPr/>
          <p:nvPr/>
        </p:nvSpPr>
        <p:spPr>
          <a:xfrm>
            <a:off x="6155720" y="222936"/>
            <a:ext cx="5292731" cy="338554"/>
          </a:xfrm>
          <a:prstGeom prst="rect">
            <a:avLst/>
          </a:prstGeom>
        </p:spPr>
        <p:txBody>
          <a:bodyPr wrap="none">
            <a:spAutoFit/>
          </a:bodyPr>
          <a:lstStyle/>
          <a:p>
            <a:r>
              <a:rPr lang="es-ES" sz="1600">
                <a:solidFill>
                  <a:schemeClr val="tx1">
                    <a:lumMod val="50000"/>
                    <a:lumOff val="50000"/>
                  </a:schemeClr>
                </a:solidFill>
              </a:rPr>
              <a:t>Apare fereastra unde instrucțiunea </a:t>
            </a:r>
            <a:r>
              <a:rPr lang="es-ES" sz="1600" b="1">
                <a:solidFill>
                  <a:schemeClr val="tx1">
                    <a:lumMod val="50000"/>
                    <a:lumOff val="50000"/>
                  </a:schemeClr>
                </a:solidFill>
              </a:rPr>
              <a:t>nop</a:t>
            </a:r>
            <a:r>
              <a:rPr lang="es-ES" sz="1600">
                <a:solidFill>
                  <a:schemeClr val="tx1">
                    <a:lumMod val="50000"/>
                    <a:lumOff val="50000"/>
                  </a:schemeClr>
                </a:solidFill>
              </a:rPr>
              <a:t> este înlocuită cu </a:t>
            </a:r>
            <a:r>
              <a:rPr lang="es-ES" sz="1600" b="1">
                <a:solidFill>
                  <a:schemeClr val="tx1">
                    <a:lumMod val="50000"/>
                    <a:lumOff val="50000"/>
                  </a:schemeClr>
                </a:solidFill>
              </a:rPr>
              <a:t>jmp</a:t>
            </a:r>
            <a:r>
              <a:rPr lang="es-ES" sz="1600">
                <a:solidFill>
                  <a:schemeClr val="tx1">
                    <a:lumMod val="50000"/>
                    <a:lumOff val="50000"/>
                  </a:schemeClr>
                </a:solidFill>
              </a:rPr>
              <a:t>:</a:t>
            </a:r>
            <a:endParaRPr lang="en-US" sz="1600">
              <a:solidFill>
                <a:schemeClr val="tx1">
                  <a:lumMod val="50000"/>
                  <a:lumOff val="50000"/>
                </a:schemeClr>
              </a:solidFill>
            </a:endParaRPr>
          </a:p>
        </p:txBody>
      </p:sp>
    </p:spTree>
    <p:extLst>
      <p:ext uri="{BB962C8B-B14F-4D97-AF65-F5344CB8AC3E}">
        <p14:creationId xmlns:p14="http://schemas.microsoft.com/office/powerpoint/2010/main" val="2719677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Process 21"/>
          <p:cNvSpPr/>
          <p:nvPr/>
        </p:nvSpPr>
        <p:spPr>
          <a:xfrm>
            <a:off x="6457781" y="5607513"/>
            <a:ext cx="5083790" cy="92712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9" name="Picture 8">
            <a:extLst>
              <a:ext uri="{FF2B5EF4-FFF2-40B4-BE49-F238E27FC236}">
                <a16:creationId xmlns:a16="http://schemas.microsoft.com/office/drawing/2014/main" id="{6B182F3D-0922-4649-B3FF-C36199BDA954}"/>
              </a:ext>
            </a:extLst>
          </p:cNvPr>
          <p:cNvPicPr>
            <a:picLocks noChangeAspect="1"/>
          </p:cNvPicPr>
          <p:nvPr/>
        </p:nvPicPr>
        <p:blipFill>
          <a:blip r:embed="rId2"/>
          <a:stretch>
            <a:fillRect/>
          </a:stretch>
        </p:blipFill>
        <p:spPr>
          <a:xfrm>
            <a:off x="6458085" y="544297"/>
            <a:ext cx="5091941" cy="4948281"/>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C0D85223-E939-4476-A7FF-4194BA1E451A}"/>
              </a:ext>
            </a:extLst>
          </p:cNvPr>
          <p:cNvPicPr>
            <a:picLocks noChangeAspect="1"/>
          </p:cNvPicPr>
          <p:nvPr/>
        </p:nvPicPr>
        <p:blipFill>
          <a:blip r:embed="rId3"/>
          <a:stretch>
            <a:fillRect/>
          </a:stretch>
        </p:blipFill>
        <p:spPr>
          <a:xfrm>
            <a:off x="352811" y="544297"/>
            <a:ext cx="5650513" cy="5981529"/>
          </a:xfrm>
          <a:prstGeom prst="rect">
            <a:avLst/>
          </a:prstGeom>
        </p:spPr>
      </p:pic>
      <p:grpSp>
        <p:nvGrpSpPr>
          <p:cNvPr id="10" name="Group 9"/>
          <p:cNvGrpSpPr/>
          <p:nvPr/>
        </p:nvGrpSpPr>
        <p:grpSpPr>
          <a:xfrm>
            <a:off x="428309" y="1401497"/>
            <a:ext cx="463958" cy="587515"/>
            <a:chOff x="10947211" y="1963464"/>
            <a:chExt cx="463958" cy="587515"/>
          </a:xfrm>
        </p:grpSpPr>
        <p:sp>
          <p:nvSpPr>
            <p:cNvPr id="11" name="Right Arrow 1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5" name="Group 14"/>
          <p:cNvGrpSpPr/>
          <p:nvPr/>
        </p:nvGrpSpPr>
        <p:grpSpPr>
          <a:xfrm>
            <a:off x="1062622" y="3098492"/>
            <a:ext cx="463958" cy="587515"/>
            <a:chOff x="10947211" y="1963464"/>
            <a:chExt cx="463958" cy="587515"/>
          </a:xfrm>
        </p:grpSpPr>
        <p:sp>
          <p:nvSpPr>
            <p:cNvPr id="16" name="Right Arrow 15"/>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8" name="Group 17"/>
          <p:cNvGrpSpPr/>
          <p:nvPr/>
        </p:nvGrpSpPr>
        <p:grpSpPr>
          <a:xfrm>
            <a:off x="6703482" y="1906065"/>
            <a:ext cx="463958" cy="587515"/>
            <a:chOff x="10947211" y="1963464"/>
            <a:chExt cx="463958" cy="587515"/>
          </a:xfrm>
        </p:grpSpPr>
        <p:sp>
          <p:nvSpPr>
            <p:cNvPr id="19" name="Right Arrow 18"/>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
        <p:nvSpPr>
          <p:cNvPr id="14" name="Rectangle 13"/>
          <p:cNvSpPr/>
          <p:nvPr/>
        </p:nvSpPr>
        <p:spPr>
          <a:xfrm>
            <a:off x="6206330" y="544296"/>
            <a:ext cx="48445" cy="59815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844194" y="5736673"/>
            <a:ext cx="4705832" cy="646331"/>
          </a:xfrm>
          <a:prstGeom prst="rect">
            <a:avLst/>
          </a:prstGeom>
        </p:spPr>
        <p:txBody>
          <a:bodyPr wrap="square">
            <a:spAutoFit/>
          </a:bodyPr>
          <a:lstStyle/>
          <a:p>
            <a:r>
              <a:rPr lang="it-IT">
                <a:solidFill>
                  <a:schemeClr val="tx1">
                    <a:lumMod val="50000"/>
                    <a:lumOff val="50000"/>
                  </a:schemeClr>
                </a:solidFill>
              </a:rPr>
              <a:t>Facem un salt de la adresa 00402002 la adresa 0040202C.</a:t>
            </a:r>
            <a:endParaRPr lang="en-US">
              <a:solidFill>
                <a:schemeClr val="tx1">
                  <a:lumMod val="50000"/>
                  <a:lumOff val="50000"/>
                </a:schemeClr>
              </a:solidFill>
            </a:endParaRPr>
          </a:p>
        </p:txBody>
      </p:sp>
      <p:sp>
        <p:nvSpPr>
          <p:cNvPr id="24" name="Flowchart: Process 23"/>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3" name="Rectangle 22"/>
          <p:cNvSpPr/>
          <p:nvPr/>
        </p:nvSpPr>
        <p:spPr>
          <a:xfrm>
            <a:off x="304024" y="223490"/>
            <a:ext cx="5185009" cy="338554"/>
          </a:xfrm>
          <a:prstGeom prst="rect">
            <a:avLst/>
          </a:prstGeom>
        </p:spPr>
        <p:txBody>
          <a:bodyPr wrap="none">
            <a:spAutoFit/>
          </a:bodyPr>
          <a:lstStyle/>
          <a:p>
            <a:r>
              <a:rPr lang="it-IT" sz="1600">
                <a:solidFill>
                  <a:schemeClr val="tx1">
                    <a:lumMod val="50000"/>
                    <a:lumOff val="50000"/>
                  </a:schemeClr>
                </a:solidFill>
              </a:rPr>
              <a:t>Introducem un salt necondiționat la adresa copiată anterior:</a:t>
            </a:r>
          </a:p>
        </p:txBody>
      </p:sp>
      <p:sp>
        <p:nvSpPr>
          <p:cNvPr id="25" name="Rectangle 24"/>
          <p:cNvSpPr/>
          <p:nvPr/>
        </p:nvSpPr>
        <p:spPr>
          <a:xfrm>
            <a:off x="6373729" y="222936"/>
            <a:ext cx="5047600" cy="338554"/>
          </a:xfrm>
          <a:prstGeom prst="rect">
            <a:avLst/>
          </a:prstGeom>
        </p:spPr>
        <p:txBody>
          <a:bodyPr wrap="none">
            <a:spAutoFit/>
          </a:bodyPr>
          <a:lstStyle/>
          <a:p>
            <a:r>
              <a:rPr lang="es-ES" sz="1600">
                <a:solidFill>
                  <a:schemeClr val="tx1">
                    <a:lumMod val="50000"/>
                    <a:lumOff val="50000"/>
                  </a:schemeClr>
                </a:solidFill>
              </a:rPr>
              <a:t>Clonăm această linie imediat după codul clonat anterior:</a:t>
            </a:r>
            <a:endParaRPr lang="en-US" sz="1600">
              <a:solidFill>
                <a:schemeClr val="tx1">
                  <a:lumMod val="50000"/>
                  <a:lumOff val="50000"/>
                </a:schemeClr>
              </a:solidFill>
            </a:endParaRPr>
          </a:p>
        </p:txBody>
      </p:sp>
    </p:spTree>
    <p:extLst>
      <p:ext uri="{BB962C8B-B14F-4D97-AF65-F5344CB8AC3E}">
        <p14:creationId xmlns:p14="http://schemas.microsoft.com/office/powerpoint/2010/main" val="206737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474C09-3286-49FD-9696-3E253F34803F}"/>
              </a:ext>
            </a:extLst>
          </p:cNvPr>
          <p:cNvPicPr>
            <a:picLocks noChangeAspect="1"/>
          </p:cNvPicPr>
          <p:nvPr/>
        </p:nvPicPr>
        <p:blipFill>
          <a:blip r:embed="rId2"/>
          <a:stretch>
            <a:fillRect/>
          </a:stretch>
        </p:blipFill>
        <p:spPr>
          <a:xfrm>
            <a:off x="352811" y="544297"/>
            <a:ext cx="5650513" cy="5981529"/>
          </a:xfrm>
          <a:prstGeom prst="rect">
            <a:avLst/>
          </a:prstGeom>
        </p:spPr>
      </p:pic>
      <p:grpSp>
        <p:nvGrpSpPr>
          <p:cNvPr id="10" name="Group 9"/>
          <p:cNvGrpSpPr/>
          <p:nvPr/>
        </p:nvGrpSpPr>
        <p:grpSpPr>
          <a:xfrm>
            <a:off x="409695" y="1443444"/>
            <a:ext cx="463958" cy="587515"/>
            <a:chOff x="10947211" y="1963464"/>
            <a:chExt cx="463958" cy="587515"/>
          </a:xfrm>
        </p:grpSpPr>
        <p:sp>
          <p:nvSpPr>
            <p:cNvPr id="11" name="Right Arrow 1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pic>
        <p:nvPicPr>
          <p:cNvPr id="13" name="Picture 12">
            <a:extLst>
              <a:ext uri="{FF2B5EF4-FFF2-40B4-BE49-F238E27FC236}">
                <a16:creationId xmlns:a16="http://schemas.microsoft.com/office/drawing/2014/main" id="{F270E21F-3A41-4184-AC2A-72DF1D6851E0}"/>
              </a:ext>
            </a:extLst>
          </p:cNvPr>
          <p:cNvPicPr>
            <a:picLocks noChangeAspect="1"/>
          </p:cNvPicPr>
          <p:nvPr/>
        </p:nvPicPr>
        <p:blipFill>
          <a:blip r:embed="rId3"/>
          <a:stretch>
            <a:fillRect/>
          </a:stretch>
        </p:blipFill>
        <p:spPr>
          <a:xfrm>
            <a:off x="6193924" y="544297"/>
            <a:ext cx="5650512" cy="5981529"/>
          </a:xfrm>
          <a:prstGeom prst="rect">
            <a:avLst/>
          </a:prstGeom>
        </p:spPr>
      </p:pic>
      <p:grpSp>
        <p:nvGrpSpPr>
          <p:cNvPr id="9" name="Group 8"/>
          <p:cNvGrpSpPr/>
          <p:nvPr/>
        </p:nvGrpSpPr>
        <p:grpSpPr>
          <a:xfrm>
            <a:off x="2452679" y="1645457"/>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4056260" y="2250586"/>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p:cNvGrpSpPr/>
          <p:nvPr/>
        </p:nvGrpSpPr>
        <p:grpSpPr>
          <a:xfrm>
            <a:off x="6252382" y="3097190"/>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3" name="Group 22"/>
          <p:cNvGrpSpPr/>
          <p:nvPr/>
        </p:nvGrpSpPr>
        <p:grpSpPr>
          <a:xfrm>
            <a:off x="7852581" y="5475866"/>
            <a:ext cx="463958" cy="587515"/>
            <a:chOff x="10947211" y="1963464"/>
            <a:chExt cx="463958" cy="587515"/>
          </a:xfrm>
        </p:grpSpPr>
        <p:sp>
          <p:nvSpPr>
            <p:cNvPr id="24" name="Right Arrow 2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
        <p:nvSpPr>
          <p:cNvPr id="26" name="Flowchart: Process 25"/>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7" name="Rectangle 26"/>
          <p:cNvSpPr/>
          <p:nvPr/>
        </p:nvSpPr>
        <p:spPr>
          <a:xfrm>
            <a:off x="304024" y="223490"/>
            <a:ext cx="4614020" cy="338554"/>
          </a:xfrm>
          <a:prstGeom prst="rect">
            <a:avLst/>
          </a:prstGeom>
        </p:spPr>
        <p:txBody>
          <a:bodyPr wrap="none">
            <a:spAutoFit/>
          </a:bodyPr>
          <a:lstStyle/>
          <a:p>
            <a:r>
              <a:rPr lang="es-ES" sz="1600">
                <a:solidFill>
                  <a:schemeClr val="tx1">
                    <a:lumMod val="50000"/>
                    <a:lumOff val="50000"/>
                  </a:schemeClr>
                </a:solidFill>
              </a:rPr>
              <a:t>Adresa după saltul inițial la codul nostru este copiată:</a:t>
            </a:r>
            <a:endParaRPr lang="en-US" sz="1600">
              <a:solidFill>
                <a:schemeClr val="tx1">
                  <a:lumMod val="50000"/>
                  <a:lumOff val="50000"/>
                </a:schemeClr>
              </a:solidFill>
            </a:endParaRPr>
          </a:p>
        </p:txBody>
      </p:sp>
      <p:sp>
        <p:nvSpPr>
          <p:cNvPr id="28" name="Rectangle 27"/>
          <p:cNvSpPr/>
          <p:nvPr/>
        </p:nvSpPr>
        <p:spPr>
          <a:xfrm>
            <a:off x="6155720" y="222936"/>
            <a:ext cx="5070234" cy="338554"/>
          </a:xfrm>
          <a:prstGeom prst="rect">
            <a:avLst/>
          </a:prstGeom>
        </p:spPr>
        <p:txBody>
          <a:bodyPr wrap="none">
            <a:spAutoFit/>
          </a:bodyPr>
          <a:lstStyle/>
          <a:p>
            <a:r>
              <a:rPr lang="es-ES" sz="1600">
                <a:solidFill>
                  <a:schemeClr val="tx1">
                    <a:lumMod val="50000"/>
                    <a:lumOff val="50000"/>
                  </a:schemeClr>
                </a:solidFill>
              </a:rPr>
              <a:t>După codul clonat, se solicită o introducere de instrucțiuni:</a:t>
            </a:r>
            <a:endParaRPr lang="en-US" sz="1600">
              <a:solidFill>
                <a:schemeClr val="tx1">
                  <a:lumMod val="50000"/>
                  <a:lumOff val="50000"/>
                </a:schemeClr>
              </a:solidFill>
            </a:endParaRPr>
          </a:p>
        </p:txBody>
      </p:sp>
    </p:spTree>
    <p:extLst>
      <p:ext uri="{BB962C8B-B14F-4D97-AF65-F5344CB8AC3E}">
        <p14:creationId xmlns:p14="http://schemas.microsoft.com/office/powerpoint/2010/main" val="1793083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822BDA-EDE3-430E-BC47-9D41F2194055}"/>
              </a:ext>
            </a:extLst>
          </p:cNvPr>
          <p:cNvPicPr>
            <a:picLocks noChangeAspect="1"/>
          </p:cNvPicPr>
          <p:nvPr/>
        </p:nvPicPr>
        <p:blipFill>
          <a:blip r:embed="rId2"/>
          <a:stretch>
            <a:fillRect/>
          </a:stretch>
        </p:blipFill>
        <p:spPr>
          <a:xfrm>
            <a:off x="6418195" y="565377"/>
            <a:ext cx="5308064" cy="1260248"/>
          </a:xfrm>
          <a:prstGeom prst="rect">
            <a:avLst/>
          </a:prstGeom>
        </p:spPr>
      </p:pic>
      <p:pic>
        <p:nvPicPr>
          <p:cNvPr id="12" name="Picture 11">
            <a:extLst>
              <a:ext uri="{FF2B5EF4-FFF2-40B4-BE49-F238E27FC236}">
                <a16:creationId xmlns:a16="http://schemas.microsoft.com/office/drawing/2014/main" id="{4AD38168-2163-47DE-B9BF-BC9C70F50689}"/>
              </a:ext>
            </a:extLst>
          </p:cNvPr>
          <p:cNvPicPr>
            <a:picLocks noChangeAspect="1"/>
          </p:cNvPicPr>
          <p:nvPr/>
        </p:nvPicPr>
        <p:blipFill>
          <a:blip r:embed="rId3"/>
          <a:stretch>
            <a:fillRect/>
          </a:stretch>
        </p:blipFill>
        <p:spPr>
          <a:xfrm>
            <a:off x="6886329" y="2174488"/>
            <a:ext cx="4470649" cy="4351338"/>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FB7688B-61A5-413E-936C-20F351D878FD}"/>
              </a:ext>
            </a:extLst>
          </p:cNvPr>
          <p:cNvPicPr>
            <a:picLocks noChangeAspect="1"/>
          </p:cNvPicPr>
          <p:nvPr/>
        </p:nvPicPr>
        <p:blipFill>
          <a:blip r:embed="rId4"/>
          <a:stretch>
            <a:fillRect/>
          </a:stretch>
        </p:blipFill>
        <p:spPr>
          <a:xfrm>
            <a:off x="352811" y="544297"/>
            <a:ext cx="5650512" cy="5981529"/>
          </a:xfrm>
          <a:prstGeom prst="rect">
            <a:avLst/>
          </a:prstGeom>
        </p:spPr>
      </p:pic>
      <p:grpSp>
        <p:nvGrpSpPr>
          <p:cNvPr id="11" name="Group 10"/>
          <p:cNvGrpSpPr/>
          <p:nvPr/>
        </p:nvGrpSpPr>
        <p:grpSpPr>
          <a:xfrm>
            <a:off x="1095494" y="3173389"/>
            <a:ext cx="463958" cy="587515"/>
            <a:chOff x="10947211" y="1963464"/>
            <a:chExt cx="463958" cy="587515"/>
          </a:xfrm>
        </p:grpSpPr>
        <p:sp>
          <p:nvSpPr>
            <p:cNvPr id="13" name="Right Arrow 1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6" name="Group 15"/>
          <p:cNvGrpSpPr/>
          <p:nvPr/>
        </p:nvGrpSpPr>
        <p:grpSpPr>
          <a:xfrm>
            <a:off x="6026896" y="996541"/>
            <a:ext cx="463958" cy="587515"/>
            <a:chOff x="10947211" y="1963464"/>
            <a:chExt cx="463958" cy="587515"/>
          </a:xfrm>
        </p:grpSpPr>
        <p:sp>
          <p:nvSpPr>
            <p:cNvPr id="17" name="Right Arrow 1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9" name="Group 18"/>
          <p:cNvGrpSpPr/>
          <p:nvPr/>
        </p:nvGrpSpPr>
        <p:grpSpPr>
          <a:xfrm>
            <a:off x="9780234" y="1281986"/>
            <a:ext cx="463958" cy="587515"/>
            <a:chOff x="10947211" y="1963464"/>
            <a:chExt cx="463958" cy="587515"/>
          </a:xfrm>
        </p:grpSpPr>
        <p:sp>
          <p:nvSpPr>
            <p:cNvPr id="20" name="Right Arrow 1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1" name="Oval 2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2" name="Group 21"/>
          <p:cNvGrpSpPr/>
          <p:nvPr/>
        </p:nvGrpSpPr>
        <p:grpSpPr>
          <a:xfrm>
            <a:off x="8130607" y="4666497"/>
            <a:ext cx="463958" cy="587515"/>
            <a:chOff x="10947211" y="1963464"/>
            <a:chExt cx="463958" cy="587515"/>
          </a:xfrm>
        </p:grpSpPr>
        <p:sp>
          <p:nvSpPr>
            <p:cNvPr id="23" name="Right Arrow 2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Oval 23"/>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25" name="Flowchart: Process 24"/>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6" name="Rectangle 25"/>
          <p:cNvSpPr/>
          <p:nvPr/>
        </p:nvSpPr>
        <p:spPr>
          <a:xfrm>
            <a:off x="6425365" y="2232850"/>
            <a:ext cx="65489" cy="43585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04024" y="223490"/>
            <a:ext cx="4988545" cy="338554"/>
          </a:xfrm>
          <a:prstGeom prst="rect">
            <a:avLst/>
          </a:prstGeom>
        </p:spPr>
        <p:txBody>
          <a:bodyPr wrap="none">
            <a:spAutoFit/>
          </a:bodyPr>
          <a:lstStyle/>
          <a:p>
            <a:r>
              <a:rPr lang="es-ES" sz="1600">
                <a:solidFill>
                  <a:schemeClr val="tx1">
                    <a:lumMod val="50000"/>
                    <a:lumOff val="50000"/>
                  </a:schemeClr>
                </a:solidFill>
              </a:rPr>
              <a:t>Codul redundant este înlocuit cu un salt la adresa copiată:</a:t>
            </a:r>
            <a:endParaRPr lang="en-US" sz="1600">
              <a:solidFill>
                <a:schemeClr val="tx1">
                  <a:lumMod val="50000"/>
                  <a:lumOff val="50000"/>
                </a:schemeClr>
              </a:solidFill>
            </a:endParaRPr>
          </a:p>
        </p:txBody>
      </p:sp>
    </p:spTree>
    <p:extLst>
      <p:ext uri="{BB962C8B-B14F-4D97-AF65-F5344CB8AC3E}">
        <p14:creationId xmlns:p14="http://schemas.microsoft.com/office/powerpoint/2010/main" val="907449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59B8A7-3C2F-44CC-823C-B826B09AF475}"/>
              </a:ext>
            </a:extLst>
          </p:cNvPr>
          <p:cNvPicPr>
            <a:picLocks noChangeAspect="1"/>
          </p:cNvPicPr>
          <p:nvPr/>
        </p:nvPicPr>
        <p:blipFill>
          <a:blip r:embed="rId2"/>
          <a:stretch>
            <a:fillRect/>
          </a:stretch>
        </p:blipFill>
        <p:spPr>
          <a:xfrm>
            <a:off x="6976610" y="544296"/>
            <a:ext cx="3668582" cy="3286299"/>
          </a:xfrm>
          <a:prstGeom prst="rect">
            <a:avLst/>
          </a:prstGeom>
        </p:spPr>
      </p:pic>
      <p:pic>
        <p:nvPicPr>
          <p:cNvPr id="12" name="Picture 11">
            <a:extLst>
              <a:ext uri="{FF2B5EF4-FFF2-40B4-BE49-F238E27FC236}">
                <a16:creationId xmlns:a16="http://schemas.microsoft.com/office/drawing/2014/main" id="{0EB4A1C2-B954-4A79-8825-3F275E0C8A0E}"/>
              </a:ext>
            </a:extLst>
          </p:cNvPr>
          <p:cNvPicPr>
            <a:picLocks noChangeAspect="1"/>
          </p:cNvPicPr>
          <p:nvPr/>
        </p:nvPicPr>
        <p:blipFill>
          <a:blip r:embed="rId3"/>
          <a:stretch>
            <a:fillRect/>
          </a:stretch>
        </p:blipFill>
        <p:spPr>
          <a:xfrm>
            <a:off x="7974972" y="1777591"/>
            <a:ext cx="1671858" cy="931747"/>
          </a:xfrm>
          <a:prstGeom prst="rect">
            <a:avLst/>
          </a:prstGeom>
        </p:spPr>
      </p:pic>
      <p:pic>
        <p:nvPicPr>
          <p:cNvPr id="15" name="Picture 14">
            <a:extLst>
              <a:ext uri="{FF2B5EF4-FFF2-40B4-BE49-F238E27FC236}">
                <a16:creationId xmlns:a16="http://schemas.microsoft.com/office/drawing/2014/main" id="{9CE0E2C5-FF59-47FA-AB95-6335AB294DFD}"/>
              </a:ext>
            </a:extLst>
          </p:cNvPr>
          <p:cNvPicPr>
            <a:picLocks noChangeAspect="1"/>
          </p:cNvPicPr>
          <p:nvPr/>
        </p:nvPicPr>
        <p:blipFill>
          <a:blip r:embed="rId4"/>
          <a:stretch>
            <a:fillRect/>
          </a:stretch>
        </p:blipFill>
        <p:spPr>
          <a:xfrm>
            <a:off x="6976610" y="4225189"/>
            <a:ext cx="3668582" cy="2300636"/>
          </a:xfrm>
          <a:prstGeom prst="rect">
            <a:avLst/>
          </a:prstGeom>
        </p:spPr>
      </p:pic>
      <p:pic>
        <p:nvPicPr>
          <p:cNvPr id="11" name="Picture 10">
            <a:extLst>
              <a:ext uri="{FF2B5EF4-FFF2-40B4-BE49-F238E27FC236}">
                <a16:creationId xmlns:a16="http://schemas.microsoft.com/office/drawing/2014/main" id="{53EE65CF-BF50-4846-A703-9F6D6A15B5C1}"/>
              </a:ext>
            </a:extLst>
          </p:cNvPr>
          <p:cNvPicPr>
            <a:picLocks noChangeAspect="1"/>
          </p:cNvPicPr>
          <p:nvPr/>
        </p:nvPicPr>
        <p:blipFill>
          <a:blip r:embed="rId5"/>
          <a:stretch>
            <a:fillRect/>
          </a:stretch>
        </p:blipFill>
        <p:spPr>
          <a:xfrm>
            <a:off x="352811" y="544296"/>
            <a:ext cx="5650513" cy="5981529"/>
          </a:xfrm>
          <a:prstGeom prst="rect">
            <a:avLst/>
          </a:prstGeom>
        </p:spPr>
      </p:pic>
      <p:grpSp>
        <p:nvGrpSpPr>
          <p:cNvPr id="13" name="Group 12"/>
          <p:cNvGrpSpPr/>
          <p:nvPr/>
        </p:nvGrpSpPr>
        <p:grpSpPr>
          <a:xfrm>
            <a:off x="1062980" y="3294524"/>
            <a:ext cx="463958" cy="587515"/>
            <a:chOff x="10947211" y="1963464"/>
            <a:chExt cx="463958" cy="587515"/>
          </a:xfrm>
        </p:grpSpPr>
        <p:sp>
          <p:nvSpPr>
            <p:cNvPr id="14" name="Right Arrow 1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0" name="Group 9"/>
          <p:cNvGrpSpPr/>
          <p:nvPr/>
        </p:nvGrpSpPr>
        <p:grpSpPr>
          <a:xfrm>
            <a:off x="9217728" y="3605895"/>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20" name="Group 19"/>
          <p:cNvGrpSpPr/>
          <p:nvPr/>
        </p:nvGrpSpPr>
        <p:grpSpPr>
          <a:xfrm>
            <a:off x="7146568" y="5979081"/>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6" name="Group 25"/>
          <p:cNvGrpSpPr/>
          <p:nvPr/>
        </p:nvGrpSpPr>
        <p:grpSpPr>
          <a:xfrm>
            <a:off x="8635613" y="2469372"/>
            <a:ext cx="463958" cy="587515"/>
            <a:chOff x="10947211" y="1963464"/>
            <a:chExt cx="463958" cy="587515"/>
          </a:xfrm>
        </p:grpSpPr>
        <p:sp>
          <p:nvSpPr>
            <p:cNvPr id="27" name="Right Arrow 2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Oval 2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29" name="Group 28"/>
          <p:cNvGrpSpPr/>
          <p:nvPr/>
        </p:nvGrpSpPr>
        <p:grpSpPr>
          <a:xfrm>
            <a:off x="9774061" y="5699652"/>
            <a:ext cx="463958" cy="678729"/>
            <a:chOff x="7148267" y="1995277"/>
            <a:chExt cx="463958" cy="678729"/>
          </a:xfrm>
        </p:grpSpPr>
        <p:sp>
          <p:nvSpPr>
            <p:cNvPr id="30" name="Right Arrow 29"/>
            <p:cNvSpPr/>
            <p:nvPr/>
          </p:nvSpPr>
          <p:spPr>
            <a:xfrm rot="5400000">
              <a:off x="7089650" y="224923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7148267" y="199527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
        <p:nvSpPr>
          <p:cNvPr id="32" name="Flowchart: Process 31"/>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3" name="Rectangle 22"/>
          <p:cNvSpPr/>
          <p:nvPr/>
        </p:nvSpPr>
        <p:spPr>
          <a:xfrm>
            <a:off x="6481903" y="544296"/>
            <a:ext cx="46265" cy="6022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1098107" y="544296"/>
            <a:ext cx="46265" cy="6022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04024" y="223490"/>
            <a:ext cx="3798284" cy="338554"/>
          </a:xfrm>
          <a:prstGeom prst="rect">
            <a:avLst/>
          </a:prstGeom>
        </p:spPr>
        <p:txBody>
          <a:bodyPr wrap="none">
            <a:spAutoFit/>
          </a:bodyPr>
          <a:lstStyle/>
          <a:p>
            <a:r>
              <a:rPr lang="pt-BR" sz="1600">
                <a:solidFill>
                  <a:schemeClr val="tx1">
                    <a:lumMod val="50000"/>
                    <a:lumOff val="50000"/>
                  </a:schemeClr>
                </a:solidFill>
              </a:rPr>
              <a:t>Noua versiune a executabilului este salvată:</a:t>
            </a:r>
            <a:endParaRPr lang="en-US" sz="1600">
              <a:solidFill>
                <a:schemeClr val="tx1">
                  <a:lumMod val="50000"/>
                  <a:lumOff val="50000"/>
                </a:schemeClr>
              </a:solidFill>
            </a:endParaRPr>
          </a:p>
        </p:txBody>
      </p:sp>
    </p:spTree>
    <p:extLst>
      <p:ext uri="{BB962C8B-B14F-4D97-AF65-F5344CB8AC3E}">
        <p14:creationId xmlns:p14="http://schemas.microsoft.com/office/powerpoint/2010/main" val="211666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16160" y="1717559"/>
            <a:ext cx="9755187" cy="2766528"/>
          </a:xfrm>
        </p:spPr>
        <p:txBody>
          <a:bodyPr>
            <a:normAutofit fontScale="90000"/>
          </a:bodyPr>
          <a:lstStyle/>
          <a:p>
            <a:r>
              <a:rPr lang="en-US" u="sng" dirty="0"/>
              <a:t>C.8.4</a:t>
            </a:r>
            <a:br>
              <a:rPr lang="en-US" dirty="0"/>
            </a:br>
            <a:r>
              <a:rPr lang="en-US" dirty="0" err="1"/>
              <a:t>Adaugarea</a:t>
            </a:r>
            <a:r>
              <a:rPr lang="en-US" dirty="0"/>
              <a:t> de </a:t>
            </a:r>
            <a:r>
              <a:rPr lang="en-US" dirty="0" err="1"/>
              <a:t>structuri</a:t>
            </a:r>
            <a:r>
              <a:rPr lang="en-US" dirty="0"/>
              <a:t> de date in </a:t>
            </a:r>
            <a:r>
              <a:rPr lang="en-US" dirty="0" err="1"/>
              <a:t>executabile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3705243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322204" y="150312"/>
            <a:ext cx="6744169" cy="339395"/>
          </a:xfrm>
          <a:prstGeom prst="rect">
            <a:avLst/>
          </a:prstGeom>
          <a:solidFill>
            <a:schemeClr val="bg1">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Process 22"/>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6" name="Flowchart: Process 25"/>
          <p:cNvSpPr/>
          <p:nvPr/>
        </p:nvSpPr>
        <p:spPr>
          <a:xfrm>
            <a:off x="440011" y="4616122"/>
            <a:ext cx="4902818" cy="1747081"/>
          </a:xfrm>
          <a:prstGeom prst="flowChartProcess">
            <a:avLst/>
          </a:prstGeom>
          <a:solidFill>
            <a:srgbClr val="70AD47">
              <a:lumMod val="75000"/>
              <a:alpha val="8000"/>
            </a:srgbClr>
          </a:solidFill>
          <a:ln w="25400" cap="flat" cmpd="sng" algn="ctr">
            <a:solidFill>
              <a:schemeClr val="tx1">
                <a:lumMod val="50000"/>
                <a:lumOff val="50000"/>
                <a:alpha val="59000"/>
              </a:scheme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6" name="Picture 5">
            <a:extLst>
              <a:ext uri="{FF2B5EF4-FFF2-40B4-BE49-F238E27FC236}">
                <a16:creationId xmlns:a16="http://schemas.microsoft.com/office/drawing/2014/main" id="{C9CFC426-5123-4F56-A06A-C8A032CC24F3}"/>
              </a:ext>
            </a:extLst>
          </p:cNvPr>
          <p:cNvPicPr>
            <a:picLocks noChangeAspect="1"/>
          </p:cNvPicPr>
          <p:nvPr/>
        </p:nvPicPr>
        <p:blipFill>
          <a:blip r:embed="rId2"/>
          <a:stretch>
            <a:fillRect/>
          </a:stretch>
        </p:blipFill>
        <p:spPr>
          <a:xfrm>
            <a:off x="1129988" y="769407"/>
            <a:ext cx="3291384" cy="3308321"/>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grpSp>
        <p:nvGrpSpPr>
          <p:cNvPr id="8" name="Group 7"/>
          <p:cNvGrpSpPr/>
          <p:nvPr/>
        </p:nvGrpSpPr>
        <p:grpSpPr>
          <a:xfrm>
            <a:off x="2685212" y="3411111"/>
            <a:ext cx="463958" cy="587515"/>
            <a:chOff x="10947211" y="1963464"/>
            <a:chExt cx="463958" cy="587515"/>
          </a:xfrm>
        </p:grpSpPr>
        <p:sp>
          <p:nvSpPr>
            <p:cNvPr id="10" name="Right Arrow 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pic>
        <p:nvPicPr>
          <p:cNvPr id="12" name="Picture 11">
            <a:extLst>
              <a:ext uri="{FF2B5EF4-FFF2-40B4-BE49-F238E27FC236}">
                <a16:creationId xmlns:a16="http://schemas.microsoft.com/office/drawing/2014/main" id="{C4504F06-DEBB-402B-A9A8-9DAA748F666C}"/>
              </a:ext>
            </a:extLst>
          </p:cNvPr>
          <p:cNvPicPr>
            <a:picLocks noChangeAspect="1"/>
          </p:cNvPicPr>
          <p:nvPr/>
        </p:nvPicPr>
        <p:blipFill>
          <a:blip r:embed="rId3"/>
          <a:stretch>
            <a:fillRect/>
          </a:stretch>
        </p:blipFill>
        <p:spPr>
          <a:xfrm>
            <a:off x="6031114" y="507321"/>
            <a:ext cx="5544809" cy="5869633"/>
          </a:xfrm>
          <a:prstGeom prst="rect">
            <a:avLst/>
          </a:prstGeom>
        </p:spPr>
      </p:pic>
      <p:sp>
        <p:nvSpPr>
          <p:cNvPr id="9" name="Rectangle 8"/>
          <p:cNvSpPr/>
          <p:nvPr/>
        </p:nvSpPr>
        <p:spPr>
          <a:xfrm>
            <a:off x="5322204" y="150312"/>
            <a:ext cx="58522" cy="62266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581617" y="2723251"/>
            <a:ext cx="463958" cy="587515"/>
            <a:chOff x="10947211" y="1963464"/>
            <a:chExt cx="463958" cy="587515"/>
          </a:xfrm>
        </p:grpSpPr>
        <p:sp>
          <p:nvSpPr>
            <p:cNvPr id="14" name="Right Arrow 1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5" name="Oval 1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6" name="Group 15"/>
          <p:cNvGrpSpPr/>
          <p:nvPr/>
        </p:nvGrpSpPr>
        <p:grpSpPr>
          <a:xfrm>
            <a:off x="7286467" y="3261619"/>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p:cNvGrpSpPr/>
          <p:nvPr/>
        </p:nvGrpSpPr>
        <p:grpSpPr>
          <a:xfrm>
            <a:off x="8906999" y="3412921"/>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24" name="Rectangle 23"/>
          <p:cNvSpPr/>
          <p:nvPr/>
        </p:nvSpPr>
        <p:spPr>
          <a:xfrm>
            <a:off x="698398" y="5082051"/>
            <a:ext cx="4355086" cy="830997"/>
          </a:xfrm>
          <a:prstGeom prst="rect">
            <a:avLst/>
          </a:prstGeom>
        </p:spPr>
        <p:txBody>
          <a:bodyPr wrap="square">
            <a:spAutoFit/>
          </a:bodyPr>
          <a:lstStyle/>
          <a:p>
            <a:pPr marL="342900" indent="-342900">
              <a:buFontTx/>
              <a:buAutoNum type="arabicPeriod"/>
            </a:pPr>
            <a:r>
              <a:rPr lang="en-US" sz="1600">
                <a:solidFill>
                  <a:prstClr val="black">
                    <a:lumMod val="50000"/>
                    <a:lumOff val="50000"/>
                  </a:prstClr>
                </a:solidFill>
              </a:rPr>
              <a:t>Schimbați punctul de intrare la un alt segment</a:t>
            </a:r>
          </a:p>
          <a:p>
            <a:pPr marL="342900" indent="-342900">
              <a:buFontTx/>
              <a:buAutoNum type="arabicPeriod"/>
            </a:pPr>
            <a:r>
              <a:rPr lang="en-US" sz="1600">
                <a:solidFill>
                  <a:prstClr val="black">
                    <a:lumMod val="50000"/>
                    <a:lumOff val="50000"/>
                  </a:prstClr>
                </a:solidFill>
              </a:rPr>
              <a:t>Rulați segmentul în regiunea selectată</a:t>
            </a:r>
          </a:p>
          <a:p>
            <a:pPr marL="342900" indent="-342900">
              <a:buFontTx/>
              <a:buAutoNum type="arabicPeriod"/>
            </a:pPr>
            <a:r>
              <a:rPr lang="en-US" sz="1600">
                <a:solidFill>
                  <a:prstClr val="black">
                    <a:lumMod val="50000"/>
                    <a:lumOff val="50000"/>
                  </a:prstClr>
                </a:solidFill>
              </a:rPr>
              <a:t>Salt la adresa de sub punctul de intrare</a:t>
            </a:r>
          </a:p>
        </p:txBody>
      </p:sp>
      <p:sp>
        <p:nvSpPr>
          <p:cNvPr id="25" name="Rectangle 24"/>
          <p:cNvSpPr/>
          <p:nvPr/>
        </p:nvSpPr>
        <p:spPr>
          <a:xfrm>
            <a:off x="5982442" y="174801"/>
            <a:ext cx="5665525" cy="338554"/>
          </a:xfrm>
          <a:prstGeom prst="rect">
            <a:avLst/>
          </a:prstGeom>
        </p:spPr>
        <p:txBody>
          <a:bodyPr wrap="none">
            <a:spAutoFit/>
          </a:bodyPr>
          <a:lstStyle/>
          <a:p>
            <a:r>
              <a:rPr lang="it-IT" sz="1600">
                <a:solidFill>
                  <a:schemeClr val="tx1">
                    <a:lumMod val="50000"/>
                    <a:lumOff val="50000"/>
                  </a:schemeClr>
                </a:solidFill>
              </a:rPr>
              <a:t>Selectați adresa și urmărim eticheta în </a:t>
            </a:r>
            <a:r>
              <a:rPr lang="it-IT" sz="1600" i="1">
                <a:solidFill>
                  <a:schemeClr val="tx1">
                    <a:lumMod val="50000"/>
                    <a:lumOff val="50000"/>
                  </a:schemeClr>
                </a:solidFill>
              </a:rPr>
              <a:t>dump</a:t>
            </a:r>
            <a:r>
              <a:rPr lang="it-IT" sz="1600">
                <a:solidFill>
                  <a:schemeClr val="tx1">
                    <a:lumMod val="50000"/>
                    <a:lumOff val="50000"/>
                  </a:schemeClr>
                </a:solidFill>
              </a:rPr>
              <a:t> la adresa specificată:</a:t>
            </a:r>
            <a:endParaRPr lang="en-US" sz="1600">
              <a:solidFill>
                <a:schemeClr val="tx1">
                  <a:lumMod val="50000"/>
                  <a:lumOff val="50000"/>
                </a:schemeClr>
              </a:solidFill>
            </a:endParaRPr>
          </a:p>
        </p:txBody>
      </p:sp>
    </p:spTree>
    <p:extLst>
      <p:ext uri="{BB962C8B-B14F-4D97-AF65-F5344CB8AC3E}">
        <p14:creationId xmlns:p14="http://schemas.microsoft.com/office/powerpoint/2010/main" val="447434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Process 21"/>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6" name="Picture 5">
            <a:extLst>
              <a:ext uri="{FF2B5EF4-FFF2-40B4-BE49-F238E27FC236}">
                <a16:creationId xmlns:a16="http://schemas.microsoft.com/office/drawing/2014/main" id="{9E6F34AC-0553-4CC8-81D5-62B7CEE39014}"/>
              </a:ext>
            </a:extLst>
          </p:cNvPr>
          <p:cNvPicPr>
            <a:picLocks noChangeAspect="1"/>
          </p:cNvPicPr>
          <p:nvPr/>
        </p:nvPicPr>
        <p:blipFill>
          <a:blip r:embed="rId2"/>
          <a:stretch>
            <a:fillRect/>
          </a:stretch>
        </p:blipFill>
        <p:spPr>
          <a:xfrm>
            <a:off x="437329" y="494183"/>
            <a:ext cx="5544809" cy="5869633"/>
          </a:xfrm>
          <a:prstGeom prst="rect">
            <a:avLst/>
          </a:prstGeom>
        </p:spPr>
      </p:pic>
      <p:pic>
        <p:nvPicPr>
          <p:cNvPr id="9" name="Picture 8">
            <a:extLst>
              <a:ext uri="{FF2B5EF4-FFF2-40B4-BE49-F238E27FC236}">
                <a16:creationId xmlns:a16="http://schemas.microsoft.com/office/drawing/2014/main" id="{3879BD56-3ABE-4C8E-ADDB-24C9E9CBBBDA}"/>
              </a:ext>
            </a:extLst>
          </p:cNvPr>
          <p:cNvPicPr>
            <a:picLocks noChangeAspect="1"/>
          </p:cNvPicPr>
          <p:nvPr/>
        </p:nvPicPr>
        <p:blipFill>
          <a:blip r:embed="rId3"/>
          <a:stretch>
            <a:fillRect/>
          </a:stretch>
        </p:blipFill>
        <p:spPr>
          <a:xfrm>
            <a:off x="6209864" y="507321"/>
            <a:ext cx="5544809" cy="5869633"/>
          </a:xfrm>
          <a:prstGeom prst="rect">
            <a:avLst/>
          </a:prstGeom>
        </p:spPr>
      </p:pic>
      <p:grpSp>
        <p:nvGrpSpPr>
          <p:cNvPr id="4" name="Group 3"/>
          <p:cNvGrpSpPr/>
          <p:nvPr/>
        </p:nvGrpSpPr>
        <p:grpSpPr>
          <a:xfrm>
            <a:off x="393491" y="5132386"/>
            <a:ext cx="463958" cy="587515"/>
            <a:chOff x="10947211" y="1963464"/>
            <a:chExt cx="463958" cy="587515"/>
          </a:xfrm>
        </p:grpSpPr>
        <p:sp>
          <p:nvSpPr>
            <p:cNvPr id="5" name="Right Arrow 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7" name="Oval 6"/>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8" name="Group 7"/>
          <p:cNvGrpSpPr/>
          <p:nvPr/>
        </p:nvGrpSpPr>
        <p:grpSpPr>
          <a:xfrm>
            <a:off x="8365386" y="5209092"/>
            <a:ext cx="463958" cy="587515"/>
            <a:chOff x="10947211" y="1963464"/>
            <a:chExt cx="463958" cy="587515"/>
          </a:xfrm>
        </p:grpSpPr>
        <p:sp>
          <p:nvSpPr>
            <p:cNvPr id="10" name="Right Arrow 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3" name="Group 12"/>
          <p:cNvGrpSpPr/>
          <p:nvPr/>
        </p:nvGrpSpPr>
        <p:grpSpPr>
          <a:xfrm>
            <a:off x="9301342" y="2442905"/>
            <a:ext cx="463958" cy="587515"/>
            <a:chOff x="10947211" y="1963464"/>
            <a:chExt cx="463958" cy="587515"/>
          </a:xfrm>
        </p:grpSpPr>
        <p:sp>
          <p:nvSpPr>
            <p:cNvPr id="14" name="Right Arrow 1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5" name="Oval 1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6" name="Group 15"/>
          <p:cNvGrpSpPr/>
          <p:nvPr/>
        </p:nvGrpSpPr>
        <p:grpSpPr>
          <a:xfrm>
            <a:off x="10779166" y="2837399"/>
            <a:ext cx="463958" cy="587515"/>
            <a:chOff x="10947211" y="1963464"/>
            <a:chExt cx="463958" cy="587515"/>
          </a:xfrm>
        </p:grpSpPr>
        <p:sp>
          <p:nvSpPr>
            <p:cNvPr id="17" name="Right Arrow 1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19" name="Flowchart: Process 18"/>
          <p:cNvSpPr/>
          <p:nvPr/>
        </p:nvSpPr>
        <p:spPr>
          <a:xfrm>
            <a:off x="6147443" y="4849879"/>
            <a:ext cx="3617857" cy="1344998"/>
          </a:xfrm>
          <a:prstGeom prst="flowChartProcess">
            <a:avLst/>
          </a:prstGeom>
          <a:solidFill>
            <a:srgbClr val="70AD47">
              <a:lumMod val="75000"/>
              <a:alpha val="8000"/>
            </a:srgbClr>
          </a:solidFill>
          <a:ln w="25400" cap="flat" cmpd="sng" algn="ctr">
            <a:solidFill>
              <a:srgbClr val="C00000">
                <a:alpha val="59000"/>
              </a:srgb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Rectangle 1"/>
          <p:cNvSpPr/>
          <p:nvPr/>
        </p:nvSpPr>
        <p:spPr>
          <a:xfrm>
            <a:off x="347511" y="160637"/>
            <a:ext cx="4719433" cy="338554"/>
          </a:xfrm>
          <a:prstGeom prst="rect">
            <a:avLst/>
          </a:prstGeom>
        </p:spPr>
        <p:txBody>
          <a:bodyPr wrap="none">
            <a:spAutoFit/>
          </a:bodyPr>
          <a:lstStyle/>
          <a:p>
            <a:r>
              <a:rPr lang="en-US" sz="1600">
                <a:solidFill>
                  <a:schemeClr val="tx1">
                    <a:lumMod val="50000"/>
                    <a:lumOff val="50000"/>
                  </a:schemeClr>
                </a:solidFill>
              </a:rPr>
              <a:t>Ajungem la adresa 0040100 în </a:t>
            </a:r>
            <a:r>
              <a:rPr lang="en-US" sz="1600" i="1">
                <a:solidFill>
                  <a:schemeClr val="tx1">
                    <a:lumMod val="50000"/>
                    <a:lumOff val="50000"/>
                  </a:schemeClr>
                </a:solidFill>
              </a:rPr>
              <a:t>dump</a:t>
            </a:r>
            <a:r>
              <a:rPr lang="en-US" sz="1600">
                <a:solidFill>
                  <a:schemeClr val="tx1">
                    <a:lumMod val="50000"/>
                    <a:lumOff val="50000"/>
                  </a:schemeClr>
                </a:solidFill>
              </a:rPr>
              <a:t> și observăm șirul:</a:t>
            </a:r>
          </a:p>
        </p:txBody>
      </p:sp>
      <p:sp>
        <p:nvSpPr>
          <p:cNvPr id="21" name="Rectangle 20"/>
          <p:cNvSpPr/>
          <p:nvPr/>
        </p:nvSpPr>
        <p:spPr>
          <a:xfrm>
            <a:off x="6147443" y="174801"/>
            <a:ext cx="2695610" cy="338554"/>
          </a:xfrm>
          <a:prstGeom prst="rect">
            <a:avLst/>
          </a:prstGeom>
        </p:spPr>
        <p:txBody>
          <a:bodyPr wrap="none">
            <a:spAutoFit/>
          </a:bodyPr>
          <a:lstStyle/>
          <a:p>
            <a:r>
              <a:rPr lang="it-IT" sz="1600">
                <a:solidFill>
                  <a:schemeClr val="tx1">
                    <a:lumMod val="50000"/>
                    <a:lumOff val="50000"/>
                  </a:schemeClr>
                </a:solidFill>
              </a:rPr>
              <a:t>Selectați șirul și copiați datele:</a:t>
            </a:r>
            <a:endParaRPr lang="en-US" sz="1600">
              <a:solidFill>
                <a:schemeClr val="tx1">
                  <a:lumMod val="50000"/>
                  <a:lumOff val="50000"/>
                </a:schemeClr>
              </a:solidFill>
            </a:endParaRPr>
          </a:p>
        </p:txBody>
      </p:sp>
    </p:spTree>
    <p:extLst>
      <p:ext uri="{BB962C8B-B14F-4D97-AF65-F5344CB8AC3E}">
        <p14:creationId xmlns:p14="http://schemas.microsoft.com/office/powerpoint/2010/main" val="328594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28DC9-0A18-595D-F593-52FC02B92BE9}"/>
            </a:ext>
          </a:extLst>
        </p:cNvPr>
        <p:cNvGrpSpPr/>
        <p:nvPr/>
      </p:nvGrpSpPr>
      <p:grpSpPr>
        <a:xfrm>
          <a:off x="0" y="0"/>
          <a:ext cx="0" cy="0"/>
          <a:chOff x="0" y="0"/>
          <a:chExt cx="0" cy="0"/>
        </a:xfrm>
      </p:grpSpPr>
      <p:sp>
        <p:nvSpPr>
          <p:cNvPr id="22" name="Flowchart: Process 21">
            <a:extLst>
              <a:ext uri="{FF2B5EF4-FFF2-40B4-BE49-F238E27FC236}">
                <a16:creationId xmlns:a16="http://schemas.microsoft.com/office/drawing/2014/main" id="{5AD38FC0-1981-257A-7E85-C8420EDF700A}"/>
              </a:ext>
            </a:extLst>
          </p:cNvPr>
          <p:cNvSpPr/>
          <p:nvPr/>
        </p:nvSpPr>
        <p:spPr>
          <a:xfrm>
            <a:off x="156742" y="90457"/>
            <a:ext cx="11943399" cy="664854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C3D1CD1-DE5C-0993-C33F-7CB0C8D0880D}"/>
              </a:ext>
            </a:extLst>
          </p:cNvPr>
          <p:cNvPicPr>
            <a:picLocks noChangeAspect="1"/>
          </p:cNvPicPr>
          <p:nvPr/>
        </p:nvPicPr>
        <p:blipFill>
          <a:blip r:embed="rId3"/>
          <a:stretch>
            <a:fillRect/>
          </a:stretch>
        </p:blipFill>
        <p:spPr>
          <a:xfrm>
            <a:off x="339811" y="291727"/>
            <a:ext cx="5900351" cy="6246004"/>
          </a:xfrm>
          <a:prstGeom prst="rect">
            <a:avLst/>
          </a:prstGeom>
        </p:spPr>
      </p:pic>
      <p:sp>
        <p:nvSpPr>
          <p:cNvPr id="4" name="TextBox 3">
            <a:extLst>
              <a:ext uri="{FF2B5EF4-FFF2-40B4-BE49-F238E27FC236}">
                <a16:creationId xmlns:a16="http://schemas.microsoft.com/office/drawing/2014/main" id="{43FA7DFC-C7CF-01A9-E428-87108012EC1F}"/>
              </a:ext>
            </a:extLst>
          </p:cNvPr>
          <p:cNvSpPr txBox="1"/>
          <p:nvPr/>
        </p:nvSpPr>
        <p:spPr>
          <a:xfrm>
            <a:off x="6684797" y="416700"/>
            <a:ext cx="5440058" cy="923330"/>
          </a:xfrm>
          <a:prstGeom prst="rect">
            <a:avLst/>
          </a:prstGeom>
          <a:noFill/>
        </p:spPr>
        <p:txBody>
          <a:bodyPr wrap="square">
            <a:spAutoFit/>
          </a:bodyPr>
          <a:lstStyle/>
          <a:p>
            <a:r>
              <a:rPr lang="en-US" sz="5400">
                <a:solidFill>
                  <a:schemeClr val="tx1">
                    <a:lumMod val="75000"/>
                    <a:lumOff val="25000"/>
                  </a:schemeClr>
                </a:solidFill>
                <a:latin typeface="Agency FB" panose="020B0503020202020204" pitchFamily="34" charset="0"/>
              </a:rPr>
              <a:t>X64dbg User Interface</a:t>
            </a:r>
          </a:p>
        </p:txBody>
      </p:sp>
      <p:sp>
        <p:nvSpPr>
          <p:cNvPr id="27" name="TextBox 26">
            <a:extLst>
              <a:ext uri="{FF2B5EF4-FFF2-40B4-BE49-F238E27FC236}">
                <a16:creationId xmlns:a16="http://schemas.microsoft.com/office/drawing/2014/main" id="{D58F7369-3EF6-8BD0-B6B3-ED226DE5954F}"/>
              </a:ext>
            </a:extLst>
          </p:cNvPr>
          <p:cNvSpPr txBox="1"/>
          <p:nvPr/>
        </p:nvSpPr>
        <p:spPr>
          <a:xfrm>
            <a:off x="8614766" y="1526744"/>
            <a:ext cx="1580120" cy="369332"/>
          </a:xfrm>
          <a:prstGeom prst="rect">
            <a:avLst/>
          </a:prstGeom>
          <a:noFill/>
        </p:spPr>
        <p:txBody>
          <a:bodyPr wrap="square">
            <a:spAutoFit/>
          </a:bodyPr>
          <a:lstStyle/>
          <a:p>
            <a:r>
              <a:rPr lang="en-US"/>
              <a:t>CPU Assembly</a:t>
            </a:r>
          </a:p>
        </p:txBody>
      </p:sp>
      <p:sp>
        <p:nvSpPr>
          <p:cNvPr id="5" name="TextBox 4">
            <a:extLst>
              <a:ext uri="{FF2B5EF4-FFF2-40B4-BE49-F238E27FC236}">
                <a16:creationId xmlns:a16="http://schemas.microsoft.com/office/drawing/2014/main" id="{D30DE42C-7879-F872-077A-578E3138AAE5}"/>
              </a:ext>
            </a:extLst>
          </p:cNvPr>
          <p:cNvSpPr txBox="1"/>
          <p:nvPr/>
        </p:nvSpPr>
        <p:spPr>
          <a:xfrm>
            <a:off x="6834831" y="2331356"/>
            <a:ext cx="4768164" cy="1384995"/>
          </a:xfrm>
          <a:prstGeom prst="rect">
            <a:avLst/>
          </a:prstGeom>
          <a:noFill/>
        </p:spPr>
        <p:txBody>
          <a:bodyPr wrap="square">
            <a:spAutoFit/>
          </a:bodyPr>
          <a:lstStyle/>
          <a:p>
            <a:pPr algn="just"/>
            <a:r>
              <a:rPr lang="en-US" sz="1200"/>
              <a:t>Aici se afla fereastra principală de disassembly. Rolul ei este să arate instrucțiunile pe care procesorul urmează să le execute, traduse din cod mașină în limbaj de asamblare. Utilizatorul poate urmări pas cu pas cum se execută programul, poate seta breakpoints, poate vedea fluxul de execuție și apelurile de funcții. Practic, această fereastră este „inima” analizării unui executabil, deoarece afișează direct logica internă a programului așa cum este interpretată de procesor.</a:t>
            </a:r>
          </a:p>
        </p:txBody>
      </p:sp>
      <p:sp>
        <p:nvSpPr>
          <p:cNvPr id="7" name="Rectangle 6">
            <a:extLst>
              <a:ext uri="{FF2B5EF4-FFF2-40B4-BE49-F238E27FC236}">
                <a16:creationId xmlns:a16="http://schemas.microsoft.com/office/drawing/2014/main" id="{F53913CE-4CA8-839C-A033-E8A824F9158F}"/>
              </a:ext>
            </a:extLst>
          </p:cNvPr>
          <p:cNvSpPr/>
          <p:nvPr/>
        </p:nvSpPr>
        <p:spPr>
          <a:xfrm>
            <a:off x="4034481" y="291727"/>
            <a:ext cx="2205681" cy="6246004"/>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4A8FFD2-B353-7D19-E45C-C80F9FC5AD05}"/>
              </a:ext>
            </a:extLst>
          </p:cNvPr>
          <p:cNvSpPr/>
          <p:nvPr/>
        </p:nvSpPr>
        <p:spPr>
          <a:xfrm>
            <a:off x="339811" y="4207475"/>
            <a:ext cx="3694670" cy="2330255"/>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E35A9E-4DA3-CB72-1C93-DD8CE28C7B87}"/>
              </a:ext>
            </a:extLst>
          </p:cNvPr>
          <p:cNvSpPr/>
          <p:nvPr/>
        </p:nvSpPr>
        <p:spPr>
          <a:xfrm>
            <a:off x="339811" y="291726"/>
            <a:ext cx="3694670" cy="523819"/>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a:extLst>
              <a:ext uri="{FF2B5EF4-FFF2-40B4-BE49-F238E27FC236}">
                <a16:creationId xmlns:a16="http://schemas.microsoft.com/office/drawing/2014/main" id="{E79CA3E8-33EC-4ACF-2D7D-980530928F2F}"/>
              </a:ext>
            </a:extLst>
          </p:cNvPr>
          <p:cNvSpPr/>
          <p:nvPr/>
        </p:nvSpPr>
        <p:spPr>
          <a:xfrm>
            <a:off x="315097" y="815546"/>
            <a:ext cx="3719384" cy="3391930"/>
          </a:xfrm>
          <a:prstGeom prst="flowChartProcess">
            <a:avLst/>
          </a:prstGeom>
          <a:solidFill>
            <a:srgbClr val="70AD47">
              <a:lumMod val="75000"/>
              <a:alpha val="39000"/>
            </a:srgbClr>
          </a:solidFill>
          <a:ln w="5715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2701325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E9405F-CA40-40D4-826B-AA249879E61E}"/>
              </a:ext>
            </a:extLst>
          </p:cNvPr>
          <p:cNvPicPr>
            <a:picLocks noChangeAspect="1"/>
          </p:cNvPicPr>
          <p:nvPr/>
        </p:nvPicPr>
        <p:blipFill>
          <a:blip r:embed="rId2"/>
          <a:stretch>
            <a:fillRect/>
          </a:stretch>
        </p:blipFill>
        <p:spPr>
          <a:xfrm>
            <a:off x="6215857" y="494182"/>
            <a:ext cx="5495046" cy="1784791"/>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0C04FDED-4C2C-4084-8F90-FDDA0A05080D}"/>
              </a:ext>
            </a:extLst>
          </p:cNvPr>
          <p:cNvPicPr>
            <a:picLocks noChangeAspect="1"/>
          </p:cNvPicPr>
          <p:nvPr/>
        </p:nvPicPr>
        <p:blipFill>
          <a:blip r:embed="rId3"/>
          <a:stretch>
            <a:fillRect/>
          </a:stretch>
        </p:blipFill>
        <p:spPr>
          <a:xfrm>
            <a:off x="437329" y="494182"/>
            <a:ext cx="5544810" cy="5869633"/>
          </a:xfrm>
          <a:prstGeom prst="rect">
            <a:avLst/>
          </a:prstGeom>
        </p:spPr>
      </p:pic>
      <p:grpSp>
        <p:nvGrpSpPr>
          <p:cNvPr id="10" name="Group 9"/>
          <p:cNvGrpSpPr/>
          <p:nvPr/>
        </p:nvGrpSpPr>
        <p:grpSpPr>
          <a:xfrm>
            <a:off x="437329" y="5428497"/>
            <a:ext cx="463958" cy="587515"/>
            <a:chOff x="10947211" y="1963464"/>
            <a:chExt cx="463958" cy="587515"/>
          </a:xfrm>
        </p:grpSpPr>
        <p:sp>
          <p:nvSpPr>
            <p:cNvPr id="11" name="Right Arrow 1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4" name="Group 13"/>
          <p:cNvGrpSpPr/>
          <p:nvPr/>
        </p:nvGrpSpPr>
        <p:grpSpPr>
          <a:xfrm>
            <a:off x="1806870" y="2688313"/>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3339107" y="3375217"/>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p:cNvGrpSpPr/>
          <p:nvPr/>
        </p:nvGrpSpPr>
        <p:grpSpPr>
          <a:xfrm>
            <a:off x="6215857" y="1386577"/>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24" name="Flowchart: Process 23"/>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3" name="Rectangle 22"/>
          <p:cNvSpPr/>
          <p:nvPr/>
        </p:nvSpPr>
        <p:spPr>
          <a:xfrm>
            <a:off x="6522416" y="2664375"/>
            <a:ext cx="4705832" cy="646331"/>
          </a:xfrm>
          <a:prstGeom prst="rect">
            <a:avLst/>
          </a:prstGeom>
        </p:spPr>
        <p:txBody>
          <a:bodyPr wrap="square">
            <a:spAutoFit/>
          </a:bodyPr>
          <a:lstStyle/>
          <a:p>
            <a:r>
              <a:rPr lang="it-IT">
                <a:solidFill>
                  <a:schemeClr val="tx1">
                    <a:lumMod val="50000"/>
                    <a:lumOff val="50000"/>
                  </a:schemeClr>
                </a:solidFill>
              </a:rPr>
              <a:t>Clonăm datele pentru a diversifica argumentele pentru prima și a doua casetă de mesaj.</a:t>
            </a:r>
            <a:endParaRPr lang="en-US">
              <a:solidFill>
                <a:schemeClr val="tx1">
                  <a:lumMod val="50000"/>
                  <a:lumOff val="50000"/>
                </a:schemeClr>
              </a:solidFill>
            </a:endParaRPr>
          </a:p>
        </p:txBody>
      </p:sp>
      <p:sp>
        <p:nvSpPr>
          <p:cNvPr id="25" name="Rectangle 24"/>
          <p:cNvSpPr/>
          <p:nvPr/>
        </p:nvSpPr>
        <p:spPr>
          <a:xfrm>
            <a:off x="347511" y="160637"/>
            <a:ext cx="5151475" cy="338554"/>
          </a:xfrm>
          <a:prstGeom prst="rect">
            <a:avLst/>
          </a:prstGeom>
        </p:spPr>
        <p:txBody>
          <a:bodyPr wrap="none">
            <a:spAutoFit/>
          </a:bodyPr>
          <a:lstStyle/>
          <a:p>
            <a:r>
              <a:rPr lang="it-IT" sz="1600">
                <a:solidFill>
                  <a:schemeClr val="tx1">
                    <a:lumMod val="50000"/>
                    <a:lumOff val="50000"/>
                  </a:schemeClr>
                </a:solidFill>
              </a:rPr>
              <a:t>Găsim zona liberă și dublăm datele folosind comanda paste:</a:t>
            </a:r>
            <a:endParaRPr lang="en-US" sz="1600">
              <a:solidFill>
                <a:schemeClr val="tx1">
                  <a:lumMod val="50000"/>
                  <a:lumOff val="50000"/>
                </a:schemeClr>
              </a:solidFill>
            </a:endParaRPr>
          </a:p>
        </p:txBody>
      </p:sp>
      <p:sp>
        <p:nvSpPr>
          <p:cNvPr id="26" name="Rectangle 25"/>
          <p:cNvSpPr/>
          <p:nvPr/>
        </p:nvSpPr>
        <p:spPr>
          <a:xfrm>
            <a:off x="6147443" y="156633"/>
            <a:ext cx="3236848" cy="338554"/>
          </a:xfrm>
          <a:prstGeom prst="rect">
            <a:avLst/>
          </a:prstGeom>
        </p:spPr>
        <p:txBody>
          <a:bodyPr wrap="none">
            <a:spAutoFit/>
          </a:bodyPr>
          <a:lstStyle/>
          <a:p>
            <a:r>
              <a:rPr lang="it-IT" sz="1600">
                <a:solidFill>
                  <a:schemeClr val="tx1">
                    <a:lumMod val="50000"/>
                    <a:lumOff val="50000"/>
                  </a:schemeClr>
                </a:solidFill>
              </a:rPr>
              <a:t>Avem date clonate la diferite adrese:</a:t>
            </a:r>
            <a:endParaRPr lang="en-US" sz="1600">
              <a:solidFill>
                <a:schemeClr val="tx1">
                  <a:lumMod val="50000"/>
                  <a:lumOff val="50000"/>
                </a:schemeClr>
              </a:solidFill>
            </a:endParaRPr>
          </a:p>
        </p:txBody>
      </p:sp>
      <p:sp>
        <p:nvSpPr>
          <p:cNvPr id="28" name="Flowchart: Process 27"/>
          <p:cNvSpPr/>
          <p:nvPr/>
        </p:nvSpPr>
        <p:spPr>
          <a:xfrm>
            <a:off x="6244541" y="2518499"/>
            <a:ext cx="5466361" cy="920818"/>
          </a:xfrm>
          <a:prstGeom prst="flowChartProcess">
            <a:avLst/>
          </a:prstGeom>
          <a:solidFill>
            <a:srgbClr val="70AD47">
              <a:lumMod val="75000"/>
              <a:alpha val="8000"/>
            </a:srgbClr>
          </a:solidFill>
          <a:ln w="25400" cap="flat" cmpd="sng" algn="ctr">
            <a:solidFill>
              <a:schemeClr val="tx1">
                <a:lumMod val="50000"/>
                <a:lumOff val="50000"/>
                <a:alpha val="59000"/>
              </a:scheme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5056" y="3849139"/>
            <a:ext cx="2438400" cy="2438400"/>
          </a:xfrm>
          <a:prstGeom prst="rect">
            <a:avLst/>
          </a:prstGeom>
        </p:spPr>
      </p:pic>
    </p:spTree>
    <p:extLst>
      <p:ext uri="{BB962C8B-B14F-4D97-AF65-F5344CB8AC3E}">
        <p14:creationId xmlns:p14="http://schemas.microsoft.com/office/powerpoint/2010/main" val="2112317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8CBDE0B-B2F0-442B-B2A0-76C5919577C0}"/>
              </a:ext>
            </a:extLst>
          </p:cNvPr>
          <p:cNvPicPr>
            <a:picLocks noChangeAspect="1"/>
          </p:cNvPicPr>
          <p:nvPr/>
        </p:nvPicPr>
        <p:blipFill>
          <a:blip r:embed="rId2"/>
          <a:stretch>
            <a:fillRect/>
          </a:stretch>
        </p:blipFill>
        <p:spPr>
          <a:xfrm>
            <a:off x="6402152" y="494182"/>
            <a:ext cx="5077276" cy="2873188"/>
          </a:xfrm>
          <a:prstGeom prst="rect">
            <a:avLst/>
          </a:prstGeom>
        </p:spPr>
      </p:pic>
      <p:pic>
        <p:nvPicPr>
          <p:cNvPr id="18" name="Picture 17">
            <a:extLst>
              <a:ext uri="{FF2B5EF4-FFF2-40B4-BE49-F238E27FC236}">
                <a16:creationId xmlns:a16="http://schemas.microsoft.com/office/drawing/2014/main" id="{C941432F-3B36-42F8-8DF3-1C54149055EA}"/>
              </a:ext>
            </a:extLst>
          </p:cNvPr>
          <p:cNvPicPr>
            <a:picLocks noChangeAspect="1"/>
          </p:cNvPicPr>
          <p:nvPr/>
        </p:nvPicPr>
        <p:blipFill>
          <a:blip r:embed="rId3"/>
          <a:stretch>
            <a:fillRect/>
          </a:stretch>
        </p:blipFill>
        <p:spPr>
          <a:xfrm>
            <a:off x="6402151" y="3491229"/>
            <a:ext cx="5077277" cy="2873188"/>
          </a:xfrm>
          <a:prstGeom prst="rect">
            <a:avLst/>
          </a:prstGeom>
        </p:spPr>
      </p:pic>
      <p:pic>
        <p:nvPicPr>
          <p:cNvPr id="8" name="Picture 7">
            <a:extLst>
              <a:ext uri="{FF2B5EF4-FFF2-40B4-BE49-F238E27FC236}">
                <a16:creationId xmlns:a16="http://schemas.microsoft.com/office/drawing/2014/main" id="{EA39C5F7-840A-47F5-A1AB-8F2FE92702E0}"/>
              </a:ext>
            </a:extLst>
          </p:cNvPr>
          <p:cNvPicPr>
            <a:picLocks noChangeAspect="1"/>
          </p:cNvPicPr>
          <p:nvPr/>
        </p:nvPicPr>
        <p:blipFill>
          <a:blip r:embed="rId4"/>
          <a:stretch>
            <a:fillRect/>
          </a:stretch>
        </p:blipFill>
        <p:spPr>
          <a:xfrm>
            <a:off x="437329" y="494182"/>
            <a:ext cx="5544809" cy="5869633"/>
          </a:xfrm>
          <a:prstGeom prst="rect">
            <a:avLst/>
          </a:prstGeom>
        </p:spPr>
      </p:pic>
      <p:grpSp>
        <p:nvGrpSpPr>
          <p:cNvPr id="13" name="Group 12"/>
          <p:cNvGrpSpPr/>
          <p:nvPr/>
        </p:nvGrpSpPr>
        <p:grpSpPr>
          <a:xfrm>
            <a:off x="2609197" y="5477835"/>
            <a:ext cx="463958" cy="587515"/>
            <a:chOff x="10947211" y="1963464"/>
            <a:chExt cx="463958" cy="587515"/>
          </a:xfrm>
        </p:grpSpPr>
        <p:sp>
          <p:nvSpPr>
            <p:cNvPr id="14" name="Right Arrow 1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9" name="Group 8"/>
          <p:cNvGrpSpPr/>
          <p:nvPr/>
        </p:nvGrpSpPr>
        <p:grpSpPr>
          <a:xfrm>
            <a:off x="4374153" y="2553403"/>
            <a:ext cx="463958" cy="587515"/>
            <a:chOff x="10947211" y="1963464"/>
            <a:chExt cx="463958" cy="587515"/>
          </a:xfrm>
        </p:grpSpPr>
        <p:sp>
          <p:nvSpPr>
            <p:cNvPr id="10" name="Right Arrow 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2" name="Group 11"/>
          <p:cNvGrpSpPr/>
          <p:nvPr/>
        </p:nvGrpSpPr>
        <p:grpSpPr>
          <a:xfrm>
            <a:off x="2609197" y="2559336"/>
            <a:ext cx="463958" cy="587515"/>
            <a:chOff x="10947211" y="1963464"/>
            <a:chExt cx="463958" cy="587515"/>
          </a:xfrm>
        </p:grpSpPr>
        <p:sp>
          <p:nvSpPr>
            <p:cNvPr id="19" name="Right Arrow 18"/>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1" name="Group 20"/>
          <p:cNvGrpSpPr/>
          <p:nvPr/>
        </p:nvGrpSpPr>
        <p:grpSpPr>
          <a:xfrm>
            <a:off x="7030856" y="1300012"/>
            <a:ext cx="463958" cy="587515"/>
            <a:chOff x="10947211" y="1963464"/>
            <a:chExt cx="463958" cy="587515"/>
          </a:xfrm>
        </p:grpSpPr>
        <p:sp>
          <p:nvSpPr>
            <p:cNvPr id="22" name="Right Arrow 21"/>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Oval 22"/>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4" name="Group 23"/>
          <p:cNvGrpSpPr/>
          <p:nvPr/>
        </p:nvGrpSpPr>
        <p:grpSpPr>
          <a:xfrm>
            <a:off x="7030856" y="4289627"/>
            <a:ext cx="463958" cy="587515"/>
            <a:chOff x="10947211" y="1963464"/>
            <a:chExt cx="463958" cy="587515"/>
          </a:xfrm>
        </p:grpSpPr>
        <p:sp>
          <p:nvSpPr>
            <p:cNvPr id="25" name="Right Arrow 2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6" name="Oval 2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27" name="Group 26"/>
          <p:cNvGrpSpPr/>
          <p:nvPr/>
        </p:nvGrpSpPr>
        <p:grpSpPr>
          <a:xfrm>
            <a:off x="9706094" y="6093145"/>
            <a:ext cx="463958" cy="587515"/>
            <a:chOff x="10947211" y="1963464"/>
            <a:chExt cx="463958" cy="587515"/>
          </a:xfrm>
        </p:grpSpPr>
        <p:sp>
          <p:nvSpPr>
            <p:cNvPr id="28" name="Right Arrow 2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9" name="Oval 2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sp>
        <p:nvSpPr>
          <p:cNvPr id="30" name="Flowchart: Process 29"/>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1" name="Flowchart: Process 30"/>
          <p:cNvSpPr/>
          <p:nvPr/>
        </p:nvSpPr>
        <p:spPr>
          <a:xfrm>
            <a:off x="437329" y="4846639"/>
            <a:ext cx="3617857" cy="1344998"/>
          </a:xfrm>
          <a:prstGeom prst="flowChartProcess">
            <a:avLst/>
          </a:prstGeom>
          <a:solidFill>
            <a:srgbClr val="70AD47">
              <a:lumMod val="75000"/>
              <a:alpha val="8000"/>
            </a:srgbClr>
          </a:solidFill>
          <a:ln w="25400" cap="flat" cmpd="sng" algn="ctr">
            <a:solidFill>
              <a:srgbClr val="C00000">
                <a:alpha val="59000"/>
              </a:srgb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2" name="Rectangle 31"/>
          <p:cNvSpPr/>
          <p:nvPr/>
        </p:nvSpPr>
        <p:spPr>
          <a:xfrm>
            <a:off x="347511" y="160637"/>
            <a:ext cx="4705006" cy="338554"/>
          </a:xfrm>
          <a:prstGeom prst="rect">
            <a:avLst/>
          </a:prstGeom>
        </p:spPr>
        <p:txBody>
          <a:bodyPr wrap="none">
            <a:spAutoFit/>
          </a:bodyPr>
          <a:lstStyle/>
          <a:p>
            <a:r>
              <a:rPr lang="en-US" sz="1600">
                <a:solidFill>
                  <a:schemeClr val="tx1">
                    <a:lumMod val="50000"/>
                    <a:lumOff val="50000"/>
                  </a:schemeClr>
                </a:solidFill>
              </a:rPr>
              <a:t>Editați șirul în </a:t>
            </a:r>
            <a:r>
              <a:rPr lang="en-US" sz="1600" i="1">
                <a:solidFill>
                  <a:schemeClr val="tx1">
                    <a:lumMod val="50000"/>
                    <a:lumOff val="50000"/>
                  </a:schemeClr>
                </a:solidFill>
              </a:rPr>
              <a:t>dump</a:t>
            </a:r>
            <a:r>
              <a:rPr lang="en-US" sz="1600">
                <a:solidFill>
                  <a:schemeClr val="tx1">
                    <a:lumMod val="50000"/>
                    <a:lumOff val="50000"/>
                  </a:schemeClr>
                </a:solidFill>
              </a:rPr>
              <a:t> la noua adresă unde se află clona:</a:t>
            </a:r>
          </a:p>
        </p:txBody>
      </p:sp>
      <p:sp>
        <p:nvSpPr>
          <p:cNvPr id="33" name="Rectangle 32"/>
          <p:cNvSpPr/>
          <p:nvPr/>
        </p:nvSpPr>
        <p:spPr>
          <a:xfrm>
            <a:off x="6335171" y="174801"/>
            <a:ext cx="5127558" cy="338554"/>
          </a:xfrm>
          <a:prstGeom prst="rect">
            <a:avLst/>
          </a:prstGeom>
        </p:spPr>
        <p:txBody>
          <a:bodyPr wrap="none">
            <a:spAutoFit/>
          </a:bodyPr>
          <a:lstStyle/>
          <a:p>
            <a:r>
              <a:rPr lang="it-IT" sz="1600">
                <a:solidFill>
                  <a:schemeClr val="tx1">
                    <a:lumMod val="50000"/>
                    <a:lumOff val="50000"/>
                  </a:schemeClr>
                </a:solidFill>
              </a:rPr>
              <a:t>Schimbați șirul, dar mențineți dimensiunea pentru moment:</a:t>
            </a:r>
            <a:endParaRPr lang="en-US" sz="1600">
              <a:solidFill>
                <a:schemeClr val="tx1">
                  <a:lumMod val="50000"/>
                  <a:lumOff val="50000"/>
                </a:schemeClr>
              </a:solidFill>
            </a:endParaRPr>
          </a:p>
        </p:txBody>
      </p:sp>
    </p:spTree>
    <p:extLst>
      <p:ext uri="{BB962C8B-B14F-4D97-AF65-F5344CB8AC3E}">
        <p14:creationId xmlns:p14="http://schemas.microsoft.com/office/powerpoint/2010/main" val="2500327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Process 30"/>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2" name="Flowchart: Process 31"/>
          <p:cNvSpPr/>
          <p:nvPr/>
        </p:nvSpPr>
        <p:spPr>
          <a:xfrm>
            <a:off x="716589" y="5442999"/>
            <a:ext cx="5007030" cy="920818"/>
          </a:xfrm>
          <a:prstGeom prst="flowChartProcess">
            <a:avLst/>
          </a:prstGeom>
          <a:solidFill>
            <a:srgbClr val="70AD47">
              <a:lumMod val="75000"/>
              <a:alpha val="8000"/>
            </a:srgbClr>
          </a:solidFill>
          <a:ln w="25400" cap="flat" cmpd="sng" algn="ctr">
            <a:solidFill>
              <a:srgbClr val="C00000">
                <a:alpha val="59000"/>
              </a:srgb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8" name="Picture 7">
            <a:extLst>
              <a:ext uri="{FF2B5EF4-FFF2-40B4-BE49-F238E27FC236}">
                <a16:creationId xmlns:a16="http://schemas.microsoft.com/office/drawing/2014/main" id="{412CE442-ED7E-459F-8C5C-DB3420451246}"/>
              </a:ext>
            </a:extLst>
          </p:cNvPr>
          <p:cNvPicPr>
            <a:picLocks noChangeAspect="1"/>
          </p:cNvPicPr>
          <p:nvPr/>
        </p:nvPicPr>
        <p:blipFill>
          <a:blip r:embed="rId2"/>
          <a:stretch>
            <a:fillRect/>
          </a:stretch>
        </p:blipFill>
        <p:spPr>
          <a:xfrm>
            <a:off x="716589" y="3491072"/>
            <a:ext cx="5007030" cy="1645053"/>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52470B61-0CD4-4169-A3C3-795108779B16}"/>
              </a:ext>
            </a:extLst>
          </p:cNvPr>
          <p:cNvPicPr>
            <a:picLocks noChangeAspect="1"/>
          </p:cNvPicPr>
          <p:nvPr/>
        </p:nvPicPr>
        <p:blipFill>
          <a:blip r:embed="rId3"/>
          <a:stretch>
            <a:fillRect/>
          </a:stretch>
        </p:blipFill>
        <p:spPr>
          <a:xfrm>
            <a:off x="6209863" y="494183"/>
            <a:ext cx="5544809" cy="5869634"/>
          </a:xfrm>
          <a:prstGeom prst="rect">
            <a:avLst/>
          </a:prstGeom>
        </p:spPr>
      </p:pic>
      <p:grpSp>
        <p:nvGrpSpPr>
          <p:cNvPr id="11" name="Group 10"/>
          <p:cNvGrpSpPr/>
          <p:nvPr/>
        </p:nvGrpSpPr>
        <p:grpSpPr>
          <a:xfrm>
            <a:off x="6209863" y="5482044"/>
            <a:ext cx="463958" cy="587515"/>
            <a:chOff x="10947211" y="1963464"/>
            <a:chExt cx="463958" cy="587515"/>
          </a:xfrm>
        </p:grpSpPr>
        <p:sp>
          <p:nvSpPr>
            <p:cNvPr id="13" name="Right Arrow 1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5" name="Group 14"/>
          <p:cNvGrpSpPr/>
          <p:nvPr/>
        </p:nvGrpSpPr>
        <p:grpSpPr>
          <a:xfrm>
            <a:off x="7370667" y="2677060"/>
            <a:ext cx="463958" cy="587515"/>
            <a:chOff x="10947211" y="1963464"/>
            <a:chExt cx="463958" cy="587515"/>
          </a:xfrm>
        </p:grpSpPr>
        <p:sp>
          <p:nvSpPr>
            <p:cNvPr id="16" name="Right Arrow 15"/>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18" name="Group 17"/>
          <p:cNvGrpSpPr/>
          <p:nvPr/>
        </p:nvGrpSpPr>
        <p:grpSpPr>
          <a:xfrm>
            <a:off x="8912610" y="2839399"/>
            <a:ext cx="463958" cy="587515"/>
            <a:chOff x="10947211" y="1963464"/>
            <a:chExt cx="463958" cy="587515"/>
          </a:xfrm>
        </p:grpSpPr>
        <p:sp>
          <p:nvSpPr>
            <p:cNvPr id="19" name="Right Arrow 18"/>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
        <p:nvSpPr>
          <p:cNvPr id="2" name="Rectangle 1"/>
          <p:cNvSpPr/>
          <p:nvPr/>
        </p:nvSpPr>
        <p:spPr>
          <a:xfrm>
            <a:off x="880869" y="2501781"/>
            <a:ext cx="4358373" cy="584775"/>
          </a:xfrm>
          <a:prstGeom prst="rect">
            <a:avLst/>
          </a:prstGeom>
        </p:spPr>
        <p:txBody>
          <a:bodyPr wrap="none">
            <a:spAutoFit/>
          </a:bodyPr>
          <a:lstStyle/>
          <a:p>
            <a:pPr marL="285750" indent="-285750">
              <a:buFont typeface="Arial" panose="020B0604020202020204" pitchFamily="34" charset="0"/>
              <a:buChar char="•"/>
            </a:pPr>
            <a:r>
              <a:rPr lang="en-US" sz="1600">
                <a:solidFill>
                  <a:schemeClr val="tx1">
                    <a:lumMod val="50000"/>
                    <a:lumOff val="50000"/>
                  </a:schemeClr>
                </a:solidFill>
              </a:rPr>
              <a:t>“Inginerie Inversa” devine “Inginerie Malware”</a:t>
            </a:r>
          </a:p>
          <a:p>
            <a:pPr marL="285750" indent="-285750">
              <a:buFont typeface="Arial" panose="020B0604020202020204" pitchFamily="34" charset="0"/>
              <a:buChar char="•"/>
            </a:pPr>
            <a:r>
              <a:rPr lang="en-US" sz="1600">
                <a:solidFill>
                  <a:schemeClr val="tx1">
                    <a:lumMod val="50000"/>
                    <a:lumOff val="50000"/>
                  </a:schemeClr>
                </a:solidFill>
              </a:rPr>
              <a:t>“Malware” devine “MODware”</a:t>
            </a:r>
          </a:p>
        </p:txBody>
      </p:sp>
      <p:pic>
        <p:nvPicPr>
          <p:cNvPr id="22" name="Picture 21">
            <a:extLst>
              <a:ext uri="{FF2B5EF4-FFF2-40B4-BE49-F238E27FC236}">
                <a16:creationId xmlns:a16="http://schemas.microsoft.com/office/drawing/2014/main" id="{A8E9405F-CA40-40D4-826B-AA249879E61E}"/>
              </a:ext>
            </a:extLst>
          </p:cNvPr>
          <p:cNvPicPr>
            <a:picLocks noChangeAspect="1"/>
          </p:cNvPicPr>
          <p:nvPr/>
        </p:nvPicPr>
        <p:blipFill>
          <a:blip r:embed="rId4"/>
          <a:stretch>
            <a:fillRect/>
          </a:stretch>
        </p:blipFill>
        <p:spPr>
          <a:xfrm>
            <a:off x="724078" y="494183"/>
            <a:ext cx="5007030" cy="1626283"/>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grpSp>
        <p:nvGrpSpPr>
          <p:cNvPr id="23" name="Group 22"/>
          <p:cNvGrpSpPr/>
          <p:nvPr/>
        </p:nvGrpSpPr>
        <p:grpSpPr>
          <a:xfrm>
            <a:off x="3914124" y="1326853"/>
            <a:ext cx="463958" cy="587515"/>
            <a:chOff x="10947211" y="1963464"/>
            <a:chExt cx="463958" cy="587515"/>
          </a:xfrm>
        </p:grpSpPr>
        <p:sp>
          <p:nvSpPr>
            <p:cNvPr id="24" name="Right Arrow 2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26" name="Group 25"/>
          <p:cNvGrpSpPr/>
          <p:nvPr/>
        </p:nvGrpSpPr>
        <p:grpSpPr>
          <a:xfrm>
            <a:off x="3942809" y="4746464"/>
            <a:ext cx="463958" cy="587515"/>
            <a:chOff x="10947211" y="1963464"/>
            <a:chExt cx="463958" cy="587515"/>
          </a:xfrm>
        </p:grpSpPr>
        <p:sp>
          <p:nvSpPr>
            <p:cNvPr id="27" name="Right Arrow 2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Oval 2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sp>
        <p:nvSpPr>
          <p:cNvPr id="29" name="Rectangle 28"/>
          <p:cNvSpPr/>
          <p:nvPr/>
        </p:nvSpPr>
        <p:spPr>
          <a:xfrm>
            <a:off x="1100877" y="5608142"/>
            <a:ext cx="4208524" cy="584775"/>
          </a:xfrm>
          <a:prstGeom prst="rect">
            <a:avLst/>
          </a:prstGeom>
        </p:spPr>
        <p:txBody>
          <a:bodyPr wrap="none">
            <a:spAutoFit/>
          </a:bodyPr>
          <a:lstStyle/>
          <a:p>
            <a:r>
              <a:rPr lang="en-US" sz="1600">
                <a:solidFill>
                  <a:schemeClr val="tx1">
                    <a:lumMod val="50000"/>
                    <a:lumOff val="50000"/>
                  </a:schemeClr>
                </a:solidFill>
              </a:rPr>
              <a:t>Putem scrie un șir mai mare atâta timp cât </a:t>
            </a:r>
          </a:p>
          <a:p>
            <a:r>
              <a:rPr lang="en-US" sz="1600">
                <a:solidFill>
                  <a:schemeClr val="tx1">
                    <a:lumMod val="50000"/>
                    <a:lumOff val="50000"/>
                  </a:schemeClr>
                </a:solidFill>
              </a:rPr>
              <a:t>deplasăm adresa pentru cea de-a doua etichetă!</a:t>
            </a:r>
          </a:p>
        </p:txBody>
      </p:sp>
      <p:sp>
        <p:nvSpPr>
          <p:cNvPr id="30" name="Flowchart: Process 29"/>
          <p:cNvSpPr/>
          <p:nvPr/>
        </p:nvSpPr>
        <p:spPr>
          <a:xfrm>
            <a:off x="8003566" y="1604743"/>
            <a:ext cx="1451086" cy="157445"/>
          </a:xfrm>
          <a:prstGeom prst="flowChartProcess">
            <a:avLst/>
          </a:prstGeom>
          <a:solidFill>
            <a:srgbClr val="70AD47">
              <a:lumMod val="75000"/>
              <a:alpha val="8000"/>
            </a:srgbClr>
          </a:solidFill>
          <a:ln w="25400" cap="flat" cmpd="sng" algn="ctr">
            <a:solidFill>
              <a:srgbClr val="C00000">
                <a:alpha val="59000"/>
              </a:srgb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5" name="Flowchart: Process 34"/>
          <p:cNvSpPr/>
          <p:nvPr/>
        </p:nvSpPr>
        <p:spPr>
          <a:xfrm>
            <a:off x="724078" y="2361371"/>
            <a:ext cx="5007030" cy="920818"/>
          </a:xfrm>
          <a:prstGeom prst="flowChartProcess">
            <a:avLst/>
          </a:prstGeom>
          <a:solidFill>
            <a:srgbClr val="70AD47">
              <a:lumMod val="75000"/>
              <a:alpha val="8000"/>
            </a:srgbClr>
          </a:solidFill>
          <a:ln w="25400" cap="flat" cmpd="sng" algn="ctr">
            <a:solidFill>
              <a:schemeClr val="tx1">
                <a:lumMod val="50000"/>
                <a:lumOff val="50000"/>
                <a:alpha val="59000"/>
              </a:scheme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6" name="Rectangle 35"/>
          <p:cNvSpPr/>
          <p:nvPr/>
        </p:nvSpPr>
        <p:spPr>
          <a:xfrm>
            <a:off x="620018" y="160637"/>
            <a:ext cx="3196196" cy="338554"/>
          </a:xfrm>
          <a:prstGeom prst="rect">
            <a:avLst/>
          </a:prstGeom>
        </p:spPr>
        <p:txBody>
          <a:bodyPr wrap="none">
            <a:spAutoFit/>
          </a:bodyPr>
          <a:lstStyle/>
          <a:p>
            <a:r>
              <a:rPr lang="en-US" sz="1600">
                <a:solidFill>
                  <a:schemeClr val="tx1">
                    <a:lumMod val="50000"/>
                    <a:lumOff val="50000"/>
                  </a:schemeClr>
                </a:solidFill>
              </a:rPr>
              <a:t>Ambele șiruri din clonă sunt editate:</a:t>
            </a:r>
          </a:p>
        </p:txBody>
      </p:sp>
      <p:sp>
        <p:nvSpPr>
          <p:cNvPr id="37" name="Rectangle 36"/>
          <p:cNvSpPr/>
          <p:nvPr/>
        </p:nvSpPr>
        <p:spPr>
          <a:xfrm>
            <a:off x="6159916" y="186720"/>
            <a:ext cx="3795591" cy="338554"/>
          </a:xfrm>
          <a:prstGeom prst="rect">
            <a:avLst/>
          </a:prstGeom>
        </p:spPr>
        <p:txBody>
          <a:bodyPr wrap="none">
            <a:spAutoFit/>
          </a:bodyPr>
          <a:lstStyle/>
          <a:p>
            <a:r>
              <a:rPr lang="it-IT" sz="1600">
                <a:solidFill>
                  <a:schemeClr val="tx1">
                    <a:lumMod val="50000"/>
                    <a:lumOff val="50000"/>
                  </a:schemeClr>
                </a:solidFill>
              </a:rPr>
              <a:t>Copiați adresa la care se află șirul din clonă</a:t>
            </a:r>
            <a:r>
              <a:rPr lang="en-US" sz="1600">
                <a:solidFill>
                  <a:schemeClr val="tx1">
                    <a:lumMod val="50000"/>
                    <a:lumOff val="50000"/>
                  </a:schemeClr>
                </a:solidFill>
              </a:rPr>
              <a:t>:</a:t>
            </a:r>
          </a:p>
        </p:txBody>
      </p:sp>
    </p:spTree>
    <p:extLst>
      <p:ext uri="{BB962C8B-B14F-4D97-AF65-F5344CB8AC3E}">
        <p14:creationId xmlns:p14="http://schemas.microsoft.com/office/powerpoint/2010/main" val="3157759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31F308-5121-485D-9798-EC066C4209FC}"/>
              </a:ext>
            </a:extLst>
          </p:cNvPr>
          <p:cNvPicPr>
            <a:picLocks noChangeAspect="1"/>
          </p:cNvPicPr>
          <p:nvPr/>
        </p:nvPicPr>
        <p:blipFill>
          <a:blip r:embed="rId2"/>
          <a:stretch>
            <a:fillRect/>
          </a:stretch>
        </p:blipFill>
        <p:spPr>
          <a:xfrm>
            <a:off x="6701876" y="494182"/>
            <a:ext cx="4561709" cy="1083047"/>
          </a:xfrm>
          <a:prstGeom prst="rect">
            <a:avLst/>
          </a:prstGeom>
        </p:spPr>
      </p:pic>
      <p:pic>
        <p:nvPicPr>
          <p:cNvPr id="12" name="Picture 11">
            <a:extLst>
              <a:ext uri="{FF2B5EF4-FFF2-40B4-BE49-F238E27FC236}">
                <a16:creationId xmlns:a16="http://schemas.microsoft.com/office/drawing/2014/main" id="{3FD8C3BA-C885-4839-A09E-1598F7CDB2AF}"/>
              </a:ext>
            </a:extLst>
          </p:cNvPr>
          <p:cNvPicPr>
            <a:picLocks noChangeAspect="1"/>
          </p:cNvPicPr>
          <p:nvPr/>
        </p:nvPicPr>
        <p:blipFill>
          <a:blip r:embed="rId3"/>
          <a:stretch>
            <a:fillRect/>
          </a:stretch>
        </p:blipFill>
        <p:spPr>
          <a:xfrm>
            <a:off x="6701876" y="1878667"/>
            <a:ext cx="4561709" cy="1083047"/>
          </a:xfrm>
          <a:prstGeom prst="rect">
            <a:avLst/>
          </a:prstGeom>
        </p:spPr>
      </p:pic>
      <p:pic>
        <p:nvPicPr>
          <p:cNvPr id="10" name="Picture 9">
            <a:extLst>
              <a:ext uri="{FF2B5EF4-FFF2-40B4-BE49-F238E27FC236}">
                <a16:creationId xmlns:a16="http://schemas.microsoft.com/office/drawing/2014/main" id="{E14A9E57-EEF4-4A63-ADA1-5709530BA7F2}"/>
              </a:ext>
            </a:extLst>
          </p:cNvPr>
          <p:cNvPicPr>
            <a:picLocks noChangeAspect="1"/>
          </p:cNvPicPr>
          <p:nvPr/>
        </p:nvPicPr>
        <p:blipFill>
          <a:blip r:embed="rId4"/>
          <a:stretch>
            <a:fillRect/>
          </a:stretch>
        </p:blipFill>
        <p:spPr>
          <a:xfrm>
            <a:off x="437329" y="494182"/>
            <a:ext cx="5544809" cy="5869633"/>
          </a:xfrm>
          <a:prstGeom prst="rect">
            <a:avLst/>
          </a:prstGeom>
        </p:spPr>
      </p:pic>
      <p:grpSp>
        <p:nvGrpSpPr>
          <p:cNvPr id="11" name="Group 10"/>
          <p:cNvGrpSpPr/>
          <p:nvPr/>
        </p:nvGrpSpPr>
        <p:grpSpPr>
          <a:xfrm>
            <a:off x="1490910" y="2717251"/>
            <a:ext cx="463958" cy="587515"/>
            <a:chOff x="10947211" y="1963464"/>
            <a:chExt cx="463958" cy="587515"/>
          </a:xfrm>
        </p:grpSpPr>
        <p:sp>
          <p:nvSpPr>
            <p:cNvPr id="13" name="Right Arrow 1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6" name="Group 15"/>
          <p:cNvGrpSpPr/>
          <p:nvPr/>
        </p:nvGrpSpPr>
        <p:grpSpPr>
          <a:xfrm>
            <a:off x="3861348" y="5130938"/>
            <a:ext cx="463958" cy="587515"/>
            <a:chOff x="10947211" y="1963464"/>
            <a:chExt cx="463958" cy="587515"/>
          </a:xfrm>
        </p:grpSpPr>
        <p:sp>
          <p:nvSpPr>
            <p:cNvPr id="17" name="Right Arrow 1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9" name="Group 18"/>
          <p:cNvGrpSpPr/>
          <p:nvPr/>
        </p:nvGrpSpPr>
        <p:grpSpPr>
          <a:xfrm>
            <a:off x="6307986" y="846676"/>
            <a:ext cx="463958" cy="587515"/>
            <a:chOff x="10947211" y="1963464"/>
            <a:chExt cx="463958" cy="587515"/>
          </a:xfrm>
        </p:grpSpPr>
        <p:sp>
          <p:nvSpPr>
            <p:cNvPr id="20" name="Right Arrow 1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1" name="Oval 2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2" name="Group 21"/>
          <p:cNvGrpSpPr/>
          <p:nvPr/>
        </p:nvGrpSpPr>
        <p:grpSpPr>
          <a:xfrm>
            <a:off x="6307986" y="2208565"/>
            <a:ext cx="463958" cy="587515"/>
            <a:chOff x="10947211" y="1963464"/>
            <a:chExt cx="463958" cy="587515"/>
          </a:xfrm>
        </p:grpSpPr>
        <p:sp>
          <p:nvSpPr>
            <p:cNvPr id="23" name="Right Arrow 2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Oval 23"/>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5" name="Group 24"/>
          <p:cNvGrpSpPr/>
          <p:nvPr/>
        </p:nvGrpSpPr>
        <p:grpSpPr>
          <a:xfrm>
            <a:off x="9514564" y="2495626"/>
            <a:ext cx="463958" cy="587515"/>
            <a:chOff x="10947211" y="1963464"/>
            <a:chExt cx="463958" cy="587515"/>
          </a:xfrm>
        </p:grpSpPr>
        <p:sp>
          <p:nvSpPr>
            <p:cNvPr id="26" name="Right Arrow 25"/>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Oval 26"/>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
        <p:nvSpPr>
          <p:cNvPr id="28" name="Flowchart: Process 27"/>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0" name="Rectangle 29"/>
          <p:cNvSpPr/>
          <p:nvPr/>
        </p:nvSpPr>
        <p:spPr>
          <a:xfrm>
            <a:off x="347511" y="160637"/>
            <a:ext cx="5572808" cy="338554"/>
          </a:xfrm>
          <a:prstGeom prst="rect">
            <a:avLst/>
          </a:prstGeom>
        </p:spPr>
        <p:txBody>
          <a:bodyPr wrap="none">
            <a:spAutoFit/>
          </a:bodyPr>
          <a:lstStyle/>
          <a:p>
            <a:r>
              <a:rPr lang="it-IT" sz="1600">
                <a:solidFill>
                  <a:schemeClr val="tx1">
                    <a:lumMod val="50000"/>
                    <a:lumOff val="50000"/>
                  </a:schemeClr>
                </a:solidFill>
              </a:rPr>
              <a:t>Schimbăm adresa etichetei originale cu adresa clonei modificate:</a:t>
            </a:r>
            <a:endParaRPr lang="en-US" sz="1600">
              <a:solidFill>
                <a:schemeClr val="tx1">
                  <a:lumMod val="50000"/>
                  <a:lumOff val="50000"/>
                </a:schemeClr>
              </a:solidFill>
            </a:endParaRPr>
          </a:p>
        </p:txBody>
      </p:sp>
      <p:sp>
        <p:nvSpPr>
          <p:cNvPr id="31" name="Flowchart: Process 30"/>
          <p:cNvSpPr/>
          <p:nvPr/>
        </p:nvSpPr>
        <p:spPr>
          <a:xfrm>
            <a:off x="1977885" y="1525931"/>
            <a:ext cx="1345450" cy="308845"/>
          </a:xfrm>
          <a:prstGeom prst="flowChartProcess">
            <a:avLst/>
          </a:prstGeom>
          <a:solidFill>
            <a:srgbClr val="70AD47">
              <a:lumMod val="75000"/>
              <a:alpha val="8000"/>
            </a:srgbClr>
          </a:solidFill>
          <a:ln w="25400" cap="flat" cmpd="sng" algn="ctr">
            <a:solidFill>
              <a:srgbClr val="C00000">
                <a:alpha val="59000"/>
              </a:srgb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2" name="Flowchart: Process 31"/>
          <p:cNvSpPr/>
          <p:nvPr/>
        </p:nvSpPr>
        <p:spPr>
          <a:xfrm>
            <a:off x="1983553" y="2631798"/>
            <a:ext cx="1345450" cy="308845"/>
          </a:xfrm>
          <a:prstGeom prst="flowChartProcess">
            <a:avLst/>
          </a:prstGeom>
          <a:solidFill>
            <a:srgbClr val="70AD47">
              <a:lumMod val="75000"/>
              <a:alpha val="8000"/>
            </a:srgbClr>
          </a:solidFill>
          <a:ln w="25400" cap="flat" cmpd="sng" algn="ctr">
            <a:solidFill>
              <a:srgbClr val="C00000">
                <a:alpha val="59000"/>
              </a:srgb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33" name="Rectangle 32"/>
          <p:cNvSpPr/>
          <p:nvPr/>
        </p:nvSpPr>
        <p:spPr>
          <a:xfrm>
            <a:off x="6624677" y="171925"/>
            <a:ext cx="4469429" cy="338554"/>
          </a:xfrm>
          <a:prstGeom prst="rect">
            <a:avLst/>
          </a:prstGeom>
        </p:spPr>
        <p:txBody>
          <a:bodyPr wrap="none">
            <a:spAutoFit/>
          </a:bodyPr>
          <a:lstStyle/>
          <a:p>
            <a:r>
              <a:rPr lang="it-IT" sz="1600">
                <a:solidFill>
                  <a:schemeClr val="tx1">
                    <a:lumMod val="50000"/>
                    <a:lumOff val="50000"/>
                  </a:schemeClr>
                </a:solidFill>
              </a:rPr>
              <a:t>Adresa originală este înlocuită cu cea nouă a clonei:</a:t>
            </a:r>
            <a:endParaRPr lang="en-US" sz="1600">
              <a:solidFill>
                <a:schemeClr val="tx1">
                  <a:lumMod val="50000"/>
                  <a:lumOff val="50000"/>
                </a:schemeClr>
              </a:solidFill>
            </a:endParaRP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9325" y="3573137"/>
            <a:ext cx="2438400" cy="2438400"/>
          </a:xfrm>
          <a:prstGeom prst="rect">
            <a:avLst/>
          </a:prstGeom>
        </p:spPr>
      </p:pic>
      <p:sp>
        <p:nvSpPr>
          <p:cNvPr id="2" name="Rectangle 1"/>
          <p:cNvSpPr/>
          <p:nvPr/>
        </p:nvSpPr>
        <p:spPr>
          <a:xfrm>
            <a:off x="6701876" y="1710633"/>
            <a:ext cx="4561709"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701875" y="6318096"/>
            <a:ext cx="4561709"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851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650976-F499-41E0-8093-C6D37EFC5CDC}"/>
              </a:ext>
            </a:extLst>
          </p:cNvPr>
          <p:cNvPicPr>
            <a:picLocks noChangeAspect="1"/>
          </p:cNvPicPr>
          <p:nvPr/>
        </p:nvPicPr>
        <p:blipFill>
          <a:blip r:embed="rId2"/>
          <a:stretch>
            <a:fillRect/>
          </a:stretch>
        </p:blipFill>
        <p:spPr>
          <a:xfrm>
            <a:off x="437329" y="494182"/>
            <a:ext cx="5544809" cy="5869633"/>
          </a:xfrm>
          <a:prstGeom prst="rect">
            <a:avLst/>
          </a:prstGeom>
        </p:spPr>
      </p:pic>
      <p:pic>
        <p:nvPicPr>
          <p:cNvPr id="13" name="Picture 12">
            <a:extLst>
              <a:ext uri="{FF2B5EF4-FFF2-40B4-BE49-F238E27FC236}">
                <a16:creationId xmlns:a16="http://schemas.microsoft.com/office/drawing/2014/main" id="{6DCBFEA3-13AE-4409-95F7-B4CA6AD0B20E}"/>
              </a:ext>
            </a:extLst>
          </p:cNvPr>
          <p:cNvPicPr>
            <a:picLocks noChangeAspect="1"/>
          </p:cNvPicPr>
          <p:nvPr/>
        </p:nvPicPr>
        <p:blipFill>
          <a:blip r:embed="rId3"/>
          <a:stretch>
            <a:fillRect/>
          </a:stretch>
        </p:blipFill>
        <p:spPr>
          <a:xfrm>
            <a:off x="6209863" y="494183"/>
            <a:ext cx="5544811" cy="5869634"/>
          </a:xfrm>
          <a:prstGeom prst="rect">
            <a:avLst/>
          </a:prstGeom>
        </p:spPr>
      </p:pic>
      <p:grpSp>
        <p:nvGrpSpPr>
          <p:cNvPr id="14" name="Group 13"/>
          <p:cNvGrpSpPr/>
          <p:nvPr/>
        </p:nvGrpSpPr>
        <p:grpSpPr>
          <a:xfrm>
            <a:off x="2646268" y="2734725"/>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9" name="Group 8"/>
          <p:cNvGrpSpPr/>
          <p:nvPr/>
        </p:nvGrpSpPr>
        <p:grpSpPr>
          <a:xfrm>
            <a:off x="5982138" y="763822"/>
            <a:ext cx="463958" cy="587515"/>
            <a:chOff x="10947211" y="1963464"/>
            <a:chExt cx="463958" cy="587515"/>
          </a:xfrm>
        </p:grpSpPr>
        <p:sp>
          <p:nvSpPr>
            <p:cNvPr id="10" name="Right Arrow 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2" name="Group 11"/>
          <p:cNvGrpSpPr/>
          <p:nvPr/>
        </p:nvGrpSpPr>
        <p:grpSpPr>
          <a:xfrm>
            <a:off x="6940240" y="3135240"/>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
        <p:nvSpPr>
          <p:cNvPr id="20" name="Flowchart: Process 19"/>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17" name="Rectangle 16"/>
          <p:cNvSpPr/>
          <p:nvPr/>
        </p:nvSpPr>
        <p:spPr>
          <a:xfrm>
            <a:off x="347511" y="166693"/>
            <a:ext cx="5428409" cy="338554"/>
          </a:xfrm>
          <a:prstGeom prst="rect">
            <a:avLst/>
          </a:prstGeom>
        </p:spPr>
        <p:txBody>
          <a:bodyPr wrap="none">
            <a:spAutoFit/>
          </a:bodyPr>
          <a:lstStyle/>
          <a:p>
            <a:r>
              <a:rPr lang="en-US" sz="1600">
                <a:solidFill>
                  <a:schemeClr val="tx1">
                    <a:lumMod val="50000"/>
                    <a:lumOff val="50000"/>
                  </a:schemeClr>
                </a:solidFill>
              </a:rPr>
              <a:t>Observați că noua adresă la al doilea argument este schimbată:</a:t>
            </a:r>
          </a:p>
        </p:txBody>
      </p:sp>
      <p:sp>
        <p:nvSpPr>
          <p:cNvPr id="21" name="Rectangle 20"/>
          <p:cNvSpPr/>
          <p:nvPr/>
        </p:nvSpPr>
        <p:spPr>
          <a:xfrm>
            <a:off x="6159916" y="186720"/>
            <a:ext cx="1898148" cy="338554"/>
          </a:xfrm>
          <a:prstGeom prst="rect">
            <a:avLst/>
          </a:prstGeom>
        </p:spPr>
        <p:txBody>
          <a:bodyPr wrap="none">
            <a:spAutoFit/>
          </a:bodyPr>
          <a:lstStyle/>
          <a:p>
            <a:r>
              <a:rPr lang="it-IT" sz="1600">
                <a:solidFill>
                  <a:schemeClr val="tx1">
                    <a:lumMod val="50000"/>
                    <a:lumOff val="50000"/>
                  </a:schemeClr>
                </a:solidFill>
              </a:rPr>
              <a:t>Peticim executabilul</a:t>
            </a:r>
            <a:r>
              <a:rPr lang="en-US" sz="1600">
                <a:solidFill>
                  <a:schemeClr val="tx1">
                    <a:lumMod val="50000"/>
                    <a:lumOff val="50000"/>
                  </a:schemeClr>
                </a:solidFill>
              </a:rPr>
              <a:t>:</a:t>
            </a:r>
          </a:p>
        </p:txBody>
      </p:sp>
    </p:spTree>
    <p:extLst>
      <p:ext uri="{BB962C8B-B14F-4D97-AF65-F5344CB8AC3E}">
        <p14:creationId xmlns:p14="http://schemas.microsoft.com/office/powerpoint/2010/main" val="2400703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C06A3D-2572-43C4-874A-4AAE6096E33D}"/>
              </a:ext>
            </a:extLst>
          </p:cNvPr>
          <p:cNvPicPr>
            <a:picLocks noChangeAspect="1"/>
          </p:cNvPicPr>
          <p:nvPr/>
        </p:nvPicPr>
        <p:blipFill>
          <a:blip r:embed="rId2"/>
          <a:stretch>
            <a:fillRect/>
          </a:stretch>
        </p:blipFill>
        <p:spPr>
          <a:xfrm>
            <a:off x="1174211" y="635216"/>
            <a:ext cx="3981186" cy="3566327"/>
          </a:xfrm>
          <a:prstGeom prst="rect">
            <a:avLst/>
          </a:prstGeom>
        </p:spPr>
      </p:pic>
      <p:pic>
        <p:nvPicPr>
          <p:cNvPr id="9" name="Picture 8">
            <a:extLst>
              <a:ext uri="{FF2B5EF4-FFF2-40B4-BE49-F238E27FC236}">
                <a16:creationId xmlns:a16="http://schemas.microsoft.com/office/drawing/2014/main" id="{870D6A5C-1902-4361-8742-E78BFCA50DBB}"/>
              </a:ext>
            </a:extLst>
          </p:cNvPr>
          <p:cNvPicPr>
            <a:picLocks noChangeAspect="1"/>
          </p:cNvPicPr>
          <p:nvPr/>
        </p:nvPicPr>
        <p:blipFill>
          <a:blip r:embed="rId3"/>
          <a:stretch>
            <a:fillRect/>
          </a:stretch>
        </p:blipFill>
        <p:spPr>
          <a:xfrm>
            <a:off x="2065549" y="4763825"/>
            <a:ext cx="2409825" cy="1343025"/>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7D20B4CB-7B13-4403-BDA3-A55FA45C8449}"/>
              </a:ext>
            </a:extLst>
          </p:cNvPr>
          <p:cNvPicPr>
            <a:picLocks noChangeAspect="1"/>
          </p:cNvPicPr>
          <p:nvPr/>
        </p:nvPicPr>
        <p:blipFill>
          <a:blip r:embed="rId4"/>
          <a:stretch>
            <a:fillRect/>
          </a:stretch>
        </p:blipFill>
        <p:spPr>
          <a:xfrm>
            <a:off x="7292511" y="638745"/>
            <a:ext cx="3454305" cy="3472080"/>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14C0B1A4-4BF6-4DED-A171-0CDC4C75D0A1}"/>
              </a:ext>
            </a:extLst>
          </p:cNvPr>
          <p:cNvPicPr>
            <a:picLocks noChangeAspect="1"/>
          </p:cNvPicPr>
          <p:nvPr/>
        </p:nvPicPr>
        <p:blipFill>
          <a:blip r:embed="rId5"/>
          <a:stretch>
            <a:fillRect/>
          </a:stretch>
        </p:blipFill>
        <p:spPr>
          <a:xfrm>
            <a:off x="7502705" y="4859705"/>
            <a:ext cx="1118264" cy="1028289"/>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5ED072D2-ECF7-49D6-9A3C-505DE7770CF3}"/>
              </a:ext>
            </a:extLst>
          </p:cNvPr>
          <p:cNvPicPr>
            <a:picLocks noChangeAspect="1"/>
          </p:cNvPicPr>
          <p:nvPr/>
        </p:nvPicPr>
        <p:blipFill>
          <a:blip r:embed="rId6"/>
          <a:stretch>
            <a:fillRect/>
          </a:stretch>
        </p:blipFill>
        <p:spPr>
          <a:xfrm>
            <a:off x="9553927" y="4859705"/>
            <a:ext cx="1118264" cy="1084378"/>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13" name="Rectangle 12"/>
          <p:cNvSpPr/>
          <p:nvPr/>
        </p:nvSpPr>
        <p:spPr>
          <a:xfrm>
            <a:off x="6205175" y="838773"/>
            <a:ext cx="45719" cy="552504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p:cNvGrpSpPr/>
          <p:nvPr/>
        </p:nvGrpSpPr>
        <p:grpSpPr>
          <a:xfrm>
            <a:off x="3585381" y="3962785"/>
            <a:ext cx="463958" cy="587515"/>
            <a:chOff x="10947211" y="1963464"/>
            <a:chExt cx="463958" cy="587515"/>
          </a:xfrm>
        </p:grpSpPr>
        <p:sp>
          <p:nvSpPr>
            <p:cNvPr id="17" name="Right Arrow 1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20" name="Group 19"/>
          <p:cNvGrpSpPr/>
          <p:nvPr/>
        </p:nvGrpSpPr>
        <p:grpSpPr>
          <a:xfrm>
            <a:off x="8541572" y="3351332"/>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23" name="Group 22"/>
          <p:cNvGrpSpPr/>
          <p:nvPr/>
        </p:nvGrpSpPr>
        <p:grpSpPr>
          <a:xfrm>
            <a:off x="7068693" y="5020432"/>
            <a:ext cx="463958" cy="587515"/>
            <a:chOff x="10947211" y="1963464"/>
            <a:chExt cx="463958" cy="587515"/>
          </a:xfrm>
        </p:grpSpPr>
        <p:sp>
          <p:nvSpPr>
            <p:cNvPr id="24" name="Right Arrow 2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6" name="Group 25"/>
          <p:cNvGrpSpPr/>
          <p:nvPr/>
        </p:nvGrpSpPr>
        <p:grpSpPr>
          <a:xfrm>
            <a:off x="9126005" y="4986793"/>
            <a:ext cx="463958" cy="587515"/>
            <a:chOff x="10947211" y="1963464"/>
            <a:chExt cx="463958" cy="587515"/>
          </a:xfrm>
        </p:grpSpPr>
        <p:sp>
          <p:nvSpPr>
            <p:cNvPr id="27" name="Right Arrow 26"/>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Oval 27"/>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29" name="Group 28"/>
          <p:cNvGrpSpPr/>
          <p:nvPr/>
        </p:nvGrpSpPr>
        <p:grpSpPr>
          <a:xfrm>
            <a:off x="3164804" y="5719645"/>
            <a:ext cx="463958" cy="587515"/>
            <a:chOff x="10947211" y="1963464"/>
            <a:chExt cx="463958" cy="587515"/>
          </a:xfrm>
        </p:grpSpPr>
        <p:sp>
          <p:nvSpPr>
            <p:cNvPr id="30" name="Right Arrow 29"/>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1" name="Oval 30"/>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
        <p:nvSpPr>
          <p:cNvPr id="33" name="Rectangle 32"/>
          <p:cNvSpPr/>
          <p:nvPr/>
        </p:nvSpPr>
        <p:spPr>
          <a:xfrm>
            <a:off x="7249535" y="145406"/>
            <a:ext cx="2742867" cy="338554"/>
          </a:xfrm>
          <a:prstGeom prst="rect">
            <a:avLst/>
          </a:prstGeom>
        </p:spPr>
        <p:txBody>
          <a:bodyPr wrap="none">
            <a:spAutoFit/>
          </a:bodyPr>
          <a:lstStyle/>
          <a:p>
            <a:r>
              <a:rPr lang="it-IT" sz="1600">
                <a:solidFill>
                  <a:schemeClr val="tx1">
                    <a:lumMod val="50000"/>
                    <a:lumOff val="50000"/>
                  </a:schemeClr>
                </a:solidFill>
              </a:rPr>
              <a:t>Noua versiune poate fi testată:</a:t>
            </a:r>
            <a:endParaRPr lang="en-US" sz="1600">
              <a:solidFill>
                <a:schemeClr val="tx1">
                  <a:lumMod val="50000"/>
                  <a:lumOff val="50000"/>
                </a:schemeClr>
              </a:solidFill>
            </a:endParaRPr>
          </a:p>
        </p:txBody>
      </p:sp>
      <p:sp>
        <p:nvSpPr>
          <p:cNvPr id="34" name="Rectangle 33"/>
          <p:cNvSpPr/>
          <p:nvPr/>
        </p:nvSpPr>
        <p:spPr>
          <a:xfrm>
            <a:off x="1106625" y="145406"/>
            <a:ext cx="3438185" cy="338554"/>
          </a:xfrm>
          <a:prstGeom prst="rect">
            <a:avLst/>
          </a:prstGeom>
        </p:spPr>
        <p:txBody>
          <a:bodyPr wrap="none">
            <a:spAutoFit/>
          </a:bodyPr>
          <a:lstStyle/>
          <a:p>
            <a:r>
              <a:rPr lang="it-IT" sz="1600">
                <a:solidFill>
                  <a:schemeClr val="tx1">
                    <a:lumMod val="50000"/>
                    <a:lumOff val="50000"/>
                  </a:schemeClr>
                </a:solidFill>
              </a:rPr>
              <a:t>Modificările sunt prezentate orientativ:</a:t>
            </a:r>
            <a:endParaRPr lang="en-US" sz="1600">
              <a:solidFill>
                <a:schemeClr val="tx1">
                  <a:lumMod val="50000"/>
                  <a:lumOff val="50000"/>
                </a:schemeClr>
              </a:solidFill>
            </a:endParaRPr>
          </a:p>
        </p:txBody>
      </p:sp>
      <p:sp>
        <p:nvSpPr>
          <p:cNvPr id="35" name="Rectangle 34"/>
          <p:cNvSpPr/>
          <p:nvPr/>
        </p:nvSpPr>
        <p:spPr>
          <a:xfrm>
            <a:off x="6701875" y="6318096"/>
            <a:ext cx="4561709"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92485" y="6326119"/>
            <a:ext cx="4561709"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701874" y="4514620"/>
            <a:ext cx="4561709" cy="1857218"/>
          </a:xfrm>
          <a:prstGeom prst="rect">
            <a:avLst/>
          </a:prstGeom>
          <a:solidFill>
            <a:schemeClr val="tx1">
              <a:lumMod val="50000"/>
              <a:lumOff val="50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192485" y="4510325"/>
            <a:ext cx="4561709" cy="1853490"/>
          </a:xfrm>
          <a:prstGeom prst="rect">
            <a:avLst/>
          </a:prstGeom>
          <a:solidFill>
            <a:schemeClr val="tx1">
              <a:lumMod val="50000"/>
              <a:lumOff val="50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00415" y="144061"/>
            <a:ext cx="11865958" cy="314067"/>
          </a:xfrm>
          <a:prstGeom prst="rect">
            <a:avLst/>
          </a:prstGeom>
          <a:solidFill>
            <a:schemeClr val="tx1">
              <a:lumMod val="50000"/>
              <a:lumOff val="50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Process 40"/>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1185016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52984" y="1156306"/>
            <a:ext cx="9755187" cy="2766528"/>
          </a:xfrm>
        </p:spPr>
        <p:txBody>
          <a:bodyPr>
            <a:normAutofit fontScale="90000"/>
          </a:bodyPr>
          <a:lstStyle/>
          <a:p>
            <a:r>
              <a:rPr lang="en-US" u="sng" dirty="0"/>
              <a:t>C.8.5</a:t>
            </a:r>
            <a:br>
              <a:rPr lang="en-US" dirty="0"/>
            </a:br>
            <a:r>
              <a:rPr lang="en-US" dirty="0" err="1"/>
              <a:t>modificări</a:t>
            </a:r>
            <a:r>
              <a:rPr lang="en-US" dirty="0"/>
              <a:t> de </a:t>
            </a:r>
            <a:r>
              <a:rPr lang="en-US" dirty="0" err="1"/>
              <a:t>adrese</a:t>
            </a:r>
            <a:r>
              <a:rPr lang="en-US" dirty="0"/>
              <a:t> </a:t>
            </a:r>
            <a:r>
              <a:rPr lang="en-US" dirty="0" err="1"/>
              <a:t>către</a:t>
            </a:r>
            <a:r>
              <a:rPr lang="en-US" dirty="0"/>
              <a:t> </a:t>
            </a:r>
            <a:r>
              <a:rPr lang="en-US" dirty="0" err="1"/>
              <a:t>alte</a:t>
            </a:r>
            <a:r>
              <a:rPr lang="en-US" dirty="0"/>
              <a:t> </a:t>
            </a:r>
            <a:r>
              <a:rPr lang="en-US" dirty="0" err="1"/>
              <a:t>argumente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427067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9A97B6-9ADC-446F-B0C1-1E977BA35CD6}"/>
              </a:ext>
            </a:extLst>
          </p:cNvPr>
          <p:cNvPicPr>
            <a:picLocks noChangeAspect="1"/>
          </p:cNvPicPr>
          <p:nvPr/>
        </p:nvPicPr>
        <p:blipFill>
          <a:blip r:embed="rId2"/>
          <a:stretch>
            <a:fillRect/>
          </a:stretch>
        </p:blipFill>
        <p:spPr>
          <a:xfrm>
            <a:off x="437329" y="494182"/>
            <a:ext cx="5544809" cy="5869633"/>
          </a:xfrm>
          <a:prstGeom prst="rect">
            <a:avLst/>
          </a:prstGeom>
        </p:spPr>
      </p:pic>
      <p:pic>
        <p:nvPicPr>
          <p:cNvPr id="10" name="Picture 9">
            <a:extLst>
              <a:ext uri="{FF2B5EF4-FFF2-40B4-BE49-F238E27FC236}">
                <a16:creationId xmlns:a16="http://schemas.microsoft.com/office/drawing/2014/main" id="{D2D4F00C-EE39-45C9-8DBA-0BA07F9956DA}"/>
              </a:ext>
            </a:extLst>
          </p:cNvPr>
          <p:cNvPicPr>
            <a:picLocks noChangeAspect="1"/>
          </p:cNvPicPr>
          <p:nvPr/>
        </p:nvPicPr>
        <p:blipFill>
          <a:blip r:embed="rId3"/>
          <a:stretch>
            <a:fillRect/>
          </a:stretch>
        </p:blipFill>
        <p:spPr>
          <a:xfrm>
            <a:off x="6209863" y="494182"/>
            <a:ext cx="5544809" cy="5869633"/>
          </a:xfrm>
          <a:prstGeom prst="rect">
            <a:avLst/>
          </a:prstGeom>
        </p:spPr>
      </p:pic>
      <p:grpSp>
        <p:nvGrpSpPr>
          <p:cNvPr id="11" name="Group 10"/>
          <p:cNvGrpSpPr/>
          <p:nvPr/>
        </p:nvGrpSpPr>
        <p:grpSpPr>
          <a:xfrm>
            <a:off x="524434" y="2696148"/>
            <a:ext cx="463958" cy="587515"/>
            <a:chOff x="10947211" y="1963464"/>
            <a:chExt cx="463958" cy="587515"/>
          </a:xfrm>
        </p:grpSpPr>
        <p:sp>
          <p:nvSpPr>
            <p:cNvPr id="12" name="Right Arrow 11"/>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9" name="Group 8"/>
          <p:cNvGrpSpPr/>
          <p:nvPr/>
        </p:nvGrpSpPr>
        <p:grpSpPr>
          <a:xfrm>
            <a:off x="4073032" y="2768280"/>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2141334" y="2912546"/>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p:cNvGrpSpPr/>
          <p:nvPr/>
        </p:nvGrpSpPr>
        <p:grpSpPr>
          <a:xfrm>
            <a:off x="10042950" y="5226312"/>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23" name="Group 22"/>
          <p:cNvGrpSpPr/>
          <p:nvPr/>
        </p:nvGrpSpPr>
        <p:grpSpPr>
          <a:xfrm>
            <a:off x="8881202" y="2782731"/>
            <a:ext cx="463958" cy="587515"/>
            <a:chOff x="10947211" y="1963464"/>
            <a:chExt cx="463958" cy="587515"/>
          </a:xfrm>
        </p:grpSpPr>
        <p:sp>
          <p:nvSpPr>
            <p:cNvPr id="24" name="Right Arrow 2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26" name="Flowchart: Process 25"/>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7" name="Rectangle 26"/>
          <p:cNvSpPr/>
          <p:nvPr/>
        </p:nvSpPr>
        <p:spPr>
          <a:xfrm>
            <a:off x="368148" y="193058"/>
            <a:ext cx="5153975" cy="307777"/>
          </a:xfrm>
          <a:prstGeom prst="rect">
            <a:avLst/>
          </a:prstGeom>
        </p:spPr>
        <p:txBody>
          <a:bodyPr wrap="none">
            <a:spAutoFit/>
          </a:bodyPr>
          <a:lstStyle/>
          <a:p>
            <a:r>
              <a:rPr lang="en-US" sz="1400">
                <a:solidFill>
                  <a:schemeClr val="tx1">
                    <a:lumMod val="50000"/>
                    <a:lumOff val="50000"/>
                  </a:schemeClr>
                </a:solidFill>
              </a:rPr>
              <a:t>Copiați adresa pentru direcționarea către cel de-al treilea argument:</a:t>
            </a:r>
          </a:p>
        </p:txBody>
      </p:sp>
      <p:sp>
        <p:nvSpPr>
          <p:cNvPr id="28" name="Rectangle 27"/>
          <p:cNvSpPr/>
          <p:nvPr/>
        </p:nvSpPr>
        <p:spPr>
          <a:xfrm>
            <a:off x="6133394" y="184025"/>
            <a:ext cx="2340128" cy="307777"/>
          </a:xfrm>
          <a:prstGeom prst="rect">
            <a:avLst/>
          </a:prstGeom>
        </p:spPr>
        <p:txBody>
          <a:bodyPr wrap="none">
            <a:spAutoFit/>
          </a:bodyPr>
          <a:lstStyle/>
          <a:p>
            <a:r>
              <a:rPr lang="it-IT" sz="1400">
                <a:solidFill>
                  <a:schemeClr val="tx1">
                    <a:lumMod val="50000"/>
                    <a:lumOff val="50000"/>
                  </a:schemeClr>
                </a:solidFill>
              </a:rPr>
              <a:t>Schimbarea adresei etichetei:</a:t>
            </a:r>
            <a:endParaRPr lang="en-US" sz="1400">
              <a:solidFill>
                <a:schemeClr val="tx1">
                  <a:lumMod val="50000"/>
                  <a:lumOff val="50000"/>
                </a:schemeClr>
              </a:solidFill>
            </a:endParaRPr>
          </a:p>
        </p:txBody>
      </p:sp>
      <p:sp>
        <p:nvSpPr>
          <p:cNvPr id="29" name="Flowchart: Process 28"/>
          <p:cNvSpPr/>
          <p:nvPr/>
        </p:nvSpPr>
        <p:spPr>
          <a:xfrm>
            <a:off x="368148" y="4865379"/>
            <a:ext cx="3652789" cy="1190659"/>
          </a:xfrm>
          <a:prstGeom prst="flowChartProcess">
            <a:avLst/>
          </a:prstGeom>
          <a:solidFill>
            <a:srgbClr val="70AD47">
              <a:lumMod val="75000"/>
              <a:alpha val="8000"/>
            </a:srgbClr>
          </a:solidFill>
          <a:ln w="25400" cap="flat" cmpd="sng" algn="ctr">
            <a:solidFill>
              <a:srgbClr val="C00000">
                <a:alpha val="59000"/>
              </a:srgb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3599204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86CF43-3405-4038-8883-D04264452433}"/>
              </a:ext>
            </a:extLst>
          </p:cNvPr>
          <p:cNvPicPr>
            <a:picLocks noChangeAspect="1"/>
          </p:cNvPicPr>
          <p:nvPr/>
        </p:nvPicPr>
        <p:blipFill>
          <a:blip r:embed="rId2"/>
          <a:stretch>
            <a:fillRect/>
          </a:stretch>
        </p:blipFill>
        <p:spPr>
          <a:xfrm>
            <a:off x="667519" y="492660"/>
            <a:ext cx="5002603" cy="1187725"/>
          </a:xfrm>
          <a:prstGeom prst="rect">
            <a:avLst/>
          </a:prstGeom>
        </p:spPr>
      </p:pic>
      <p:pic>
        <p:nvPicPr>
          <p:cNvPr id="9" name="Picture 8">
            <a:extLst>
              <a:ext uri="{FF2B5EF4-FFF2-40B4-BE49-F238E27FC236}">
                <a16:creationId xmlns:a16="http://schemas.microsoft.com/office/drawing/2014/main" id="{4DA1A51B-FF61-4673-AFAD-804F3CB3091F}"/>
              </a:ext>
            </a:extLst>
          </p:cNvPr>
          <p:cNvPicPr>
            <a:picLocks noChangeAspect="1"/>
          </p:cNvPicPr>
          <p:nvPr/>
        </p:nvPicPr>
        <p:blipFill>
          <a:blip r:embed="rId3"/>
          <a:stretch>
            <a:fillRect/>
          </a:stretch>
        </p:blipFill>
        <p:spPr>
          <a:xfrm>
            <a:off x="667519" y="2053650"/>
            <a:ext cx="5002603" cy="1187725"/>
          </a:xfrm>
          <a:prstGeom prst="rect">
            <a:avLst/>
          </a:prstGeom>
        </p:spPr>
      </p:pic>
      <p:grpSp>
        <p:nvGrpSpPr>
          <p:cNvPr id="7" name="Group 6"/>
          <p:cNvGrpSpPr/>
          <p:nvPr/>
        </p:nvGrpSpPr>
        <p:grpSpPr>
          <a:xfrm>
            <a:off x="924709" y="1006476"/>
            <a:ext cx="463958" cy="587515"/>
            <a:chOff x="10947211" y="1963464"/>
            <a:chExt cx="463958" cy="587515"/>
          </a:xfrm>
        </p:grpSpPr>
        <p:sp>
          <p:nvSpPr>
            <p:cNvPr id="8" name="Right Arrow 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 name="Oval 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pic>
        <p:nvPicPr>
          <p:cNvPr id="11" name="Picture 10">
            <a:extLst>
              <a:ext uri="{FF2B5EF4-FFF2-40B4-BE49-F238E27FC236}">
                <a16:creationId xmlns:a16="http://schemas.microsoft.com/office/drawing/2014/main" id="{DFD2A7BC-CE4C-41C7-953A-A1EED59B0DCF}"/>
              </a:ext>
            </a:extLst>
          </p:cNvPr>
          <p:cNvPicPr>
            <a:picLocks noChangeAspect="1"/>
          </p:cNvPicPr>
          <p:nvPr/>
        </p:nvPicPr>
        <p:blipFill>
          <a:blip r:embed="rId4"/>
          <a:stretch>
            <a:fillRect/>
          </a:stretch>
        </p:blipFill>
        <p:spPr>
          <a:xfrm>
            <a:off x="6209863" y="494182"/>
            <a:ext cx="5544809" cy="5869633"/>
          </a:xfrm>
          <a:prstGeom prst="rect">
            <a:avLst/>
          </a:prstGeom>
        </p:spPr>
      </p:pic>
      <p:grpSp>
        <p:nvGrpSpPr>
          <p:cNvPr id="14" name="Group 13"/>
          <p:cNvGrpSpPr/>
          <p:nvPr/>
        </p:nvGrpSpPr>
        <p:grpSpPr>
          <a:xfrm>
            <a:off x="967098" y="2545855"/>
            <a:ext cx="463958" cy="587515"/>
            <a:chOff x="10947211" y="1963464"/>
            <a:chExt cx="463958" cy="587515"/>
          </a:xfrm>
        </p:grpSpPr>
        <p:sp>
          <p:nvSpPr>
            <p:cNvPr id="15" name="Right Arrow 14"/>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3752688" y="2718137"/>
            <a:ext cx="463958" cy="587515"/>
            <a:chOff x="10947211" y="1963464"/>
            <a:chExt cx="463958" cy="587515"/>
          </a:xfrm>
        </p:grpSpPr>
        <p:sp>
          <p:nvSpPr>
            <p:cNvPr id="18" name="Right Arrow 17"/>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p:cNvGrpSpPr/>
          <p:nvPr/>
        </p:nvGrpSpPr>
        <p:grpSpPr>
          <a:xfrm>
            <a:off x="8367077" y="2815838"/>
            <a:ext cx="463958" cy="587515"/>
            <a:chOff x="10947211" y="1963464"/>
            <a:chExt cx="463958" cy="587515"/>
          </a:xfrm>
        </p:grpSpPr>
        <p:sp>
          <p:nvSpPr>
            <p:cNvPr id="21" name="Right Arrow 20"/>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3" name="Group 22"/>
          <p:cNvGrpSpPr/>
          <p:nvPr/>
        </p:nvGrpSpPr>
        <p:grpSpPr>
          <a:xfrm>
            <a:off x="6465609" y="5507057"/>
            <a:ext cx="463958" cy="587515"/>
            <a:chOff x="10947211" y="1963464"/>
            <a:chExt cx="463958" cy="587515"/>
          </a:xfrm>
        </p:grpSpPr>
        <p:sp>
          <p:nvSpPr>
            <p:cNvPr id="24" name="Right Arrow 23"/>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
        <p:nvSpPr>
          <p:cNvPr id="26" name="Flowchart: Process 25"/>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7" name="Rectangle 26"/>
          <p:cNvSpPr/>
          <p:nvPr/>
        </p:nvSpPr>
        <p:spPr>
          <a:xfrm>
            <a:off x="6147443" y="241415"/>
            <a:ext cx="1969642" cy="307777"/>
          </a:xfrm>
          <a:prstGeom prst="rect">
            <a:avLst/>
          </a:prstGeom>
        </p:spPr>
        <p:txBody>
          <a:bodyPr wrap="none">
            <a:spAutoFit/>
          </a:bodyPr>
          <a:lstStyle/>
          <a:p>
            <a:r>
              <a:rPr lang="it-IT" sz="1400">
                <a:solidFill>
                  <a:schemeClr val="tx1">
                    <a:lumMod val="50000"/>
                    <a:lumOff val="50000"/>
                  </a:schemeClr>
                </a:solidFill>
              </a:rPr>
              <a:t>Adresa a fost schimbată:</a:t>
            </a:r>
            <a:endParaRPr lang="en-US" sz="1400">
              <a:solidFill>
                <a:schemeClr val="tx1">
                  <a:lumMod val="50000"/>
                  <a:lumOff val="50000"/>
                </a:schemeClr>
              </a:solidFill>
            </a:endParaRPr>
          </a:p>
        </p:txBody>
      </p:sp>
      <p:sp>
        <p:nvSpPr>
          <p:cNvPr id="28" name="Rectangle 27"/>
          <p:cNvSpPr/>
          <p:nvPr/>
        </p:nvSpPr>
        <p:spPr>
          <a:xfrm>
            <a:off x="612519" y="221191"/>
            <a:ext cx="2337563" cy="307777"/>
          </a:xfrm>
          <a:prstGeom prst="rect">
            <a:avLst/>
          </a:prstGeom>
        </p:spPr>
        <p:txBody>
          <a:bodyPr wrap="none">
            <a:spAutoFit/>
          </a:bodyPr>
          <a:lstStyle/>
          <a:p>
            <a:r>
              <a:rPr lang="en-US" sz="1400">
                <a:solidFill>
                  <a:schemeClr val="tx1">
                    <a:lumMod val="50000"/>
                    <a:lumOff val="50000"/>
                  </a:schemeClr>
                </a:solidFill>
              </a:rPr>
              <a:t>Schimbarea adresei originale:</a:t>
            </a:r>
          </a:p>
        </p:txBody>
      </p:sp>
      <p:pic>
        <p:nvPicPr>
          <p:cNvPr id="29" name="Picture 28"/>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898721" y="3656172"/>
            <a:ext cx="2438400" cy="2438400"/>
          </a:xfrm>
          <a:prstGeom prst="rect">
            <a:avLst/>
          </a:prstGeom>
        </p:spPr>
      </p:pic>
      <p:sp>
        <p:nvSpPr>
          <p:cNvPr id="30" name="Rectangle 29"/>
          <p:cNvSpPr/>
          <p:nvPr/>
        </p:nvSpPr>
        <p:spPr>
          <a:xfrm>
            <a:off x="851271" y="6318988"/>
            <a:ext cx="4561709"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12518" y="1784258"/>
            <a:ext cx="1979260" cy="307777"/>
          </a:xfrm>
          <a:prstGeom prst="rect">
            <a:avLst/>
          </a:prstGeom>
        </p:spPr>
        <p:txBody>
          <a:bodyPr wrap="none">
            <a:spAutoFit/>
          </a:bodyPr>
          <a:lstStyle/>
          <a:p>
            <a:r>
              <a:rPr lang="en-US" sz="1400">
                <a:solidFill>
                  <a:schemeClr val="tx1">
                    <a:lumMod val="50000"/>
                    <a:lumOff val="50000"/>
                  </a:schemeClr>
                </a:solidFill>
              </a:rPr>
              <a:t>Cu adresa nou din clona:</a:t>
            </a:r>
          </a:p>
        </p:txBody>
      </p:sp>
    </p:spTree>
    <p:extLst>
      <p:ext uri="{BB962C8B-B14F-4D97-AF65-F5344CB8AC3E}">
        <p14:creationId xmlns:p14="http://schemas.microsoft.com/office/powerpoint/2010/main" val="1076598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0DF8525-721B-405E-8AF7-E8AA171D51A4}"/>
              </a:ext>
            </a:extLst>
          </p:cNvPr>
          <p:cNvPicPr>
            <a:picLocks noChangeAspect="1"/>
          </p:cNvPicPr>
          <p:nvPr/>
        </p:nvPicPr>
        <p:blipFill>
          <a:blip r:embed="rId2"/>
          <a:stretch>
            <a:fillRect/>
          </a:stretch>
        </p:blipFill>
        <p:spPr>
          <a:xfrm>
            <a:off x="6473932" y="494182"/>
            <a:ext cx="5210175" cy="4667250"/>
          </a:xfrm>
          <a:prstGeom prst="rect">
            <a:avLst/>
          </a:prstGeom>
        </p:spPr>
      </p:pic>
      <p:pic>
        <p:nvPicPr>
          <p:cNvPr id="5" name="Picture 4">
            <a:extLst>
              <a:ext uri="{FF2B5EF4-FFF2-40B4-BE49-F238E27FC236}">
                <a16:creationId xmlns:a16="http://schemas.microsoft.com/office/drawing/2014/main" id="{9E986586-56A3-49E0-AD71-934522517BB5}"/>
              </a:ext>
            </a:extLst>
          </p:cNvPr>
          <p:cNvPicPr>
            <a:picLocks noChangeAspect="1"/>
          </p:cNvPicPr>
          <p:nvPr/>
        </p:nvPicPr>
        <p:blipFill>
          <a:blip r:embed="rId3"/>
          <a:stretch>
            <a:fillRect/>
          </a:stretch>
        </p:blipFill>
        <p:spPr>
          <a:xfrm>
            <a:off x="8034746" y="2242213"/>
            <a:ext cx="2062969" cy="1149718"/>
          </a:xfrm>
          <a:prstGeom prst="rect">
            <a:avLst/>
          </a:prstGeom>
        </p:spPr>
      </p:pic>
      <p:pic>
        <p:nvPicPr>
          <p:cNvPr id="11" name="Picture 10">
            <a:extLst>
              <a:ext uri="{FF2B5EF4-FFF2-40B4-BE49-F238E27FC236}">
                <a16:creationId xmlns:a16="http://schemas.microsoft.com/office/drawing/2014/main" id="{0A7B6453-9881-4597-8644-834D656285EA}"/>
              </a:ext>
            </a:extLst>
          </p:cNvPr>
          <p:cNvPicPr>
            <a:picLocks noChangeAspect="1"/>
          </p:cNvPicPr>
          <p:nvPr/>
        </p:nvPicPr>
        <p:blipFill>
          <a:blip r:embed="rId4"/>
          <a:stretch>
            <a:fillRect/>
          </a:stretch>
        </p:blipFill>
        <p:spPr>
          <a:xfrm>
            <a:off x="437330" y="494182"/>
            <a:ext cx="5544808" cy="5869633"/>
          </a:xfrm>
          <a:prstGeom prst="rect">
            <a:avLst/>
          </a:prstGeom>
        </p:spPr>
      </p:pic>
      <p:grpSp>
        <p:nvGrpSpPr>
          <p:cNvPr id="12" name="Group 11"/>
          <p:cNvGrpSpPr/>
          <p:nvPr/>
        </p:nvGrpSpPr>
        <p:grpSpPr>
          <a:xfrm>
            <a:off x="1091012" y="3135240"/>
            <a:ext cx="463958" cy="587515"/>
            <a:chOff x="10947211" y="1963464"/>
            <a:chExt cx="463958" cy="587515"/>
          </a:xfrm>
        </p:grpSpPr>
        <p:sp>
          <p:nvSpPr>
            <p:cNvPr id="13" name="Right Arrow 12"/>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2" name="Rectangle 1"/>
          <p:cNvSpPr/>
          <p:nvPr/>
        </p:nvSpPr>
        <p:spPr>
          <a:xfrm>
            <a:off x="6205175" y="494182"/>
            <a:ext cx="45719" cy="586963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9865736" y="4846204"/>
            <a:ext cx="463958" cy="587515"/>
            <a:chOff x="10947211" y="1963464"/>
            <a:chExt cx="463958" cy="587515"/>
          </a:xfrm>
        </p:grpSpPr>
        <p:sp>
          <p:nvSpPr>
            <p:cNvPr id="16" name="Right Arrow 15"/>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sp>
        <p:nvSpPr>
          <p:cNvPr id="18" name="Flowchart: Process 17"/>
          <p:cNvSpPr/>
          <p:nvPr/>
        </p:nvSpPr>
        <p:spPr>
          <a:xfrm>
            <a:off x="200415" y="150312"/>
            <a:ext cx="11865958" cy="654705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19" name="Rectangle 18"/>
          <p:cNvSpPr/>
          <p:nvPr/>
        </p:nvSpPr>
        <p:spPr>
          <a:xfrm>
            <a:off x="347511" y="203028"/>
            <a:ext cx="2724528" cy="307777"/>
          </a:xfrm>
          <a:prstGeom prst="rect">
            <a:avLst/>
          </a:prstGeom>
        </p:spPr>
        <p:txBody>
          <a:bodyPr wrap="none">
            <a:spAutoFit/>
          </a:bodyPr>
          <a:lstStyle/>
          <a:p>
            <a:r>
              <a:rPr lang="en-US" sz="1400">
                <a:solidFill>
                  <a:schemeClr val="tx1">
                    <a:lumMod val="50000"/>
                    <a:lumOff val="50000"/>
                  </a:schemeClr>
                </a:solidFill>
              </a:rPr>
              <a:t>Se trece la peticirea executabilului:</a:t>
            </a:r>
          </a:p>
        </p:txBody>
      </p:sp>
      <p:sp>
        <p:nvSpPr>
          <p:cNvPr id="20" name="Rectangle 19"/>
          <p:cNvSpPr/>
          <p:nvPr/>
        </p:nvSpPr>
        <p:spPr>
          <a:xfrm>
            <a:off x="6463702" y="205080"/>
            <a:ext cx="3923062" cy="307777"/>
          </a:xfrm>
          <a:prstGeom prst="rect">
            <a:avLst/>
          </a:prstGeom>
        </p:spPr>
        <p:txBody>
          <a:bodyPr wrap="none">
            <a:spAutoFit/>
          </a:bodyPr>
          <a:lstStyle/>
          <a:p>
            <a:r>
              <a:rPr lang="it-IT" sz="1400">
                <a:solidFill>
                  <a:schemeClr val="tx1">
                    <a:lumMod val="50000"/>
                    <a:lumOff val="50000"/>
                  </a:schemeClr>
                </a:solidFill>
              </a:rPr>
              <a:t>Noua versiune este scrisă pe disc și poate fi testată:</a:t>
            </a:r>
            <a:endParaRPr lang="en-US" sz="1400">
              <a:solidFill>
                <a:schemeClr val="tx1">
                  <a:lumMod val="50000"/>
                  <a:lumOff val="50000"/>
                </a:schemeClr>
              </a:solidFill>
            </a:endParaRPr>
          </a:p>
        </p:txBody>
      </p:sp>
    </p:spTree>
    <p:extLst>
      <p:ext uri="{BB962C8B-B14F-4D97-AF65-F5344CB8AC3E}">
        <p14:creationId xmlns:p14="http://schemas.microsoft.com/office/powerpoint/2010/main" val="2553247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18752-4929-E824-CE3E-3C87A908AEA7}"/>
            </a:ext>
          </a:extLst>
        </p:cNvPr>
        <p:cNvGrpSpPr/>
        <p:nvPr/>
      </p:nvGrpSpPr>
      <p:grpSpPr>
        <a:xfrm>
          <a:off x="0" y="0"/>
          <a:ext cx="0" cy="0"/>
          <a:chOff x="0" y="0"/>
          <a:chExt cx="0" cy="0"/>
        </a:xfrm>
      </p:grpSpPr>
      <p:sp>
        <p:nvSpPr>
          <p:cNvPr id="22" name="Flowchart: Process 21">
            <a:extLst>
              <a:ext uri="{FF2B5EF4-FFF2-40B4-BE49-F238E27FC236}">
                <a16:creationId xmlns:a16="http://schemas.microsoft.com/office/drawing/2014/main" id="{E3D966E4-6EF3-11BE-EB64-C9E17968F146}"/>
              </a:ext>
            </a:extLst>
          </p:cNvPr>
          <p:cNvSpPr/>
          <p:nvPr/>
        </p:nvSpPr>
        <p:spPr>
          <a:xfrm>
            <a:off x="156742" y="90457"/>
            <a:ext cx="11943399" cy="664854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5AEAE76-7F36-EDBF-F6D5-FB1955F34E04}"/>
              </a:ext>
            </a:extLst>
          </p:cNvPr>
          <p:cNvPicPr>
            <a:picLocks noChangeAspect="1"/>
          </p:cNvPicPr>
          <p:nvPr/>
        </p:nvPicPr>
        <p:blipFill>
          <a:blip r:embed="rId3"/>
          <a:stretch>
            <a:fillRect/>
          </a:stretch>
        </p:blipFill>
        <p:spPr>
          <a:xfrm>
            <a:off x="339811" y="291727"/>
            <a:ext cx="5900351" cy="6246004"/>
          </a:xfrm>
          <a:prstGeom prst="rect">
            <a:avLst/>
          </a:prstGeom>
        </p:spPr>
      </p:pic>
      <p:sp>
        <p:nvSpPr>
          <p:cNvPr id="4" name="TextBox 3">
            <a:extLst>
              <a:ext uri="{FF2B5EF4-FFF2-40B4-BE49-F238E27FC236}">
                <a16:creationId xmlns:a16="http://schemas.microsoft.com/office/drawing/2014/main" id="{44C5C6CA-FA61-BABD-B9F3-EADFE10956B6}"/>
              </a:ext>
            </a:extLst>
          </p:cNvPr>
          <p:cNvSpPr txBox="1"/>
          <p:nvPr/>
        </p:nvSpPr>
        <p:spPr>
          <a:xfrm>
            <a:off x="6684797" y="416700"/>
            <a:ext cx="5440058" cy="923330"/>
          </a:xfrm>
          <a:prstGeom prst="rect">
            <a:avLst/>
          </a:prstGeom>
          <a:noFill/>
        </p:spPr>
        <p:txBody>
          <a:bodyPr wrap="square">
            <a:spAutoFit/>
          </a:bodyPr>
          <a:lstStyle/>
          <a:p>
            <a:r>
              <a:rPr lang="en-US" sz="5400">
                <a:solidFill>
                  <a:schemeClr val="tx1">
                    <a:lumMod val="75000"/>
                    <a:lumOff val="25000"/>
                  </a:schemeClr>
                </a:solidFill>
                <a:latin typeface="Agency FB" panose="020B0503020202020204" pitchFamily="34" charset="0"/>
              </a:rPr>
              <a:t>X64dbg User Interface</a:t>
            </a:r>
          </a:p>
        </p:txBody>
      </p:sp>
      <p:sp>
        <p:nvSpPr>
          <p:cNvPr id="29" name="TextBox 28">
            <a:extLst>
              <a:ext uri="{FF2B5EF4-FFF2-40B4-BE49-F238E27FC236}">
                <a16:creationId xmlns:a16="http://schemas.microsoft.com/office/drawing/2014/main" id="{0B94D877-A0C3-D61E-4BE6-9A0026D12AD2}"/>
              </a:ext>
            </a:extLst>
          </p:cNvPr>
          <p:cNvSpPr txBox="1"/>
          <p:nvPr/>
        </p:nvSpPr>
        <p:spPr>
          <a:xfrm>
            <a:off x="8645761" y="1433743"/>
            <a:ext cx="1048780" cy="369332"/>
          </a:xfrm>
          <a:prstGeom prst="rect">
            <a:avLst/>
          </a:prstGeom>
          <a:noFill/>
        </p:spPr>
        <p:txBody>
          <a:bodyPr wrap="square">
            <a:spAutoFit/>
          </a:bodyPr>
          <a:lstStyle/>
          <a:p>
            <a:r>
              <a:rPr lang="en-US"/>
              <a:t>Registers</a:t>
            </a:r>
          </a:p>
        </p:txBody>
      </p:sp>
      <p:sp>
        <p:nvSpPr>
          <p:cNvPr id="34" name="TextBox 33">
            <a:extLst>
              <a:ext uri="{FF2B5EF4-FFF2-40B4-BE49-F238E27FC236}">
                <a16:creationId xmlns:a16="http://schemas.microsoft.com/office/drawing/2014/main" id="{CA8F35CA-E011-DAE9-1B36-F254706C7A61}"/>
              </a:ext>
            </a:extLst>
          </p:cNvPr>
          <p:cNvSpPr txBox="1"/>
          <p:nvPr/>
        </p:nvSpPr>
        <p:spPr>
          <a:xfrm>
            <a:off x="6603126" y="3824762"/>
            <a:ext cx="2017922" cy="1077218"/>
          </a:xfrm>
          <a:prstGeom prst="rect">
            <a:avLst/>
          </a:prstGeom>
          <a:noFill/>
        </p:spPr>
        <p:txBody>
          <a:bodyPr wrap="square">
            <a:spAutoFit/>
          </a:bodyPr>
          <a:lstStyle/>
          <a:p>
            <a:pPr>
              <a:buNone/>
            </a:pPr>
            <a:r>
              <a:rPr lang="en-US" sz="800" b="1"/>
              <a:t>Legenda:</a:t>
            </a:r>
            <a:endParaRPr lang="en-US" sz="800"/>
          </a:p>
          <a:p>
            <a:pPr>
              <a:buFont typeface="Arial" panose="020B0604020202020204" pitchFamily="34" charset="0"/>
              <a:buChar char="•"/>
            </a:pPr>
            <a:r>
              <a:rPr lang="en-US" sz="800" b="1"/>
              <a:t> EAX:</a:t>
            </a:r>
            <a:r>
              <a:rPr lang="en-US" sz="800"/>
              <a:t> Math and Return Values</a:t>
            </a:r>
          </a:p>
          <a:p>
            <a:pPr>
              <a:buFont typeface="Arial" panose="020B0604020202020204" pitchFamily="34" charset="0"/>
              <a:buChar char="•"/>
            </a:pPr>
            <a:r>
              <a:rPr lang="en-US" sz="800" b="1"/>
              <a:t> EBX:</a:t>
            </a:r>
            <a:r>
              <a:rPr lang="en-US" sz="800"/>
              <a:t> Base index (for use with arrays)</a:t>
            </a:r>
          </a:p>
          <a:p>
            <a:pPr>
              <a:buFont typeface="Arial" panose="020B0604020202020204" pitchFamily="34" charset="0"/>
              <a:buChar char="•"/>
            </a:pPr>
            <a:r>
              <a:rPr lang="en-US" sz="800" b="1"/>
              <a:t> ECX:</a:t>
            </a:r>
            <a:r>
              <a:rPr lang="en-US" sz="800"/>
              <a:t> Counter</a:t>
            </a:r>
          </a:p>
          <a:p>
            <a:pPr>
              <a:buFont typeface="Arial" panose="020B0604020202020204" pitchFamily="34" charset="0"/>
              <a:buChar char="•"/>
            </a:pPr>
            <a:r>
              <a:rPr lang="en-US" sz="800" b="1"/>
              <a:t> EDX:</a:t>
            </a:r>
            <a:r>
              <a:rPr lang="en-US" sz="800"/>
              <a:t> Math</a:t>
            </a:r>
          </a:p>
          <a:p>
            <a:pPr>
              <a:buFont typeface="Arial" panose="020B0604020202020204" pitchFamily="34" charset="0"/>
              <a:buChar char="•"/>
            </a:pPr>
            <a:r>
              <a:rPr lang="en-US" sz="800" b="1"/>
              <a:t> EBP:</a:t>
            </a:r>
            <a:r>
              <a:rPr lang="en-US" sz="800"/>
              <a:t> Base Pointer</a:t>
            </a:r>
          </a:p>
          <a:p>
            <a:pPr>
              <a:buFont typeface="Arial" panose="020B0604020202020204" pitchFamily="34" charset="0"/>
              <a:buChar char="•"/>
            </a:pPr>
            <a:r>
              <a:rPr lang="en-US" sz="800" b="1"/>
              <a:t> ESP:</a:t>
            </a:r>
            <a:r>
              <a:rPr lang="en-US" sz="800"/>
              <a:t> Stack Pointer</a:t>
            </a:r>
          </a:p>
          <a:p>
            <a:pPr>
              <a:buFont typeface="Arial" panose="020B0604020202020204" pitchFamily="34" charset="0"/>
              <a:buChar char="•"/>
            </a:pPr>
            <a:r>
              <a:rPr lang="en-US" sz="800" b="1"/>
              <a:t> ESI/EDI:</a:t>
            </a:r>
            <a:r>
              <a:rPr lang="en-US" sz="800"/>
              <a:t> Memory Transfer</a:t>
            </a:r>
          </a:p>
        </p:txBody>
      </p:sp>
      <p:sp>
        <p:nvSpPr>
          <p:cNvPr id="36" name="TextBox 35">
            <a:extLst>
              <a:ext uri="{FF2B5EF4-FFF2-40B4-BE49-F238E27FC236}">
                <a16:creationId xmlns:a16="http://schemas.microsoft.com/office/drawing/2014/main" id="{DC8F6FB4-BC39-CEEB-871A-54EC72523DF9}"/>
              </a:ext>
            </a:extLst>
          </p:cNvPr>
          <p:cNvSpPr txBox="1"/>
          <p:nvPr/>
        </p:nvSpPr>
        <p:spPr>
          <a:xfrm>
            <a:off x="6550499" y="1987591"/>
            <a:ext cx="5311861" cy="1384995"/>
          </a:xfrm>
          <a:prstGeom prst="rect">
            <a:avLst/>
          </a:prstGeom>
          <a:noFill/>
        </p:spPr>
        <p:txBody>
          <a:bodyPr wrap="square">
            <a:spAutoFit/>
          </a:bodyPr>
          <a:lstStyle/>
          <a:p>
            <a:pPr algn="just"/>
            <a:r>
              <a:rPr lang="en-US" sz="1200"/>
              <a:t>Rolul acestei zone este să ofere o imagine completă asupra execuției programului la nivel de procesor. Aici se văd valorile regiștrilor și ale flag-urilor procesorului, care se actualizează după fiecare instrucțiune executată. În partea de jos sunt afișate informații despre stivă, inclusiv adresele de retur și parametrii funcțiilor. Practic, aceasta zonă este nucleul analizei: combină instrucțiunile, starea regiștrilor și conținutul stivei pentru a oferi utilizatorului control și vizibilitate totală asupra execuției unui fișier executabil.</a:t>
            </a:r>
          </a:p>
        </p:txBody>
      </p:sp>
      <p:sp>
        <p:nvSpPr>
          <p:cNvPr id="39" name="Rectangle 1">
            <a:extLst>
              <a:ext uri="{FF2B5EF4-FFF2-40B4-BE49-F238E27FC236}">
                <a16:creationId xmlns:a16="http://schemas.microsoft.com/office/drawing/2014/main" id="{6454F91B-DCBB-2B87-B426-C123E517FC61}"/>
              </a:ext>
            </a:extLst>
          </p:cNvPr>
          <p:cNvSpPr>
            <a:spLocks noChangeArrowheads="1"/>
          </p:cNvSpPr>
          <p:nvPr/>
        </p:nvSpPr>
        <p:spPr bwMode="auto">
          <a:xfrm>
            <a:off x="6581602" y="5341732"/>
            <a:ext cx="3794629" cy="1200329"/>
          </a:xfrm>
          <a:prstGeom prst="rect">
            <a:avLst/>
          </a:prstGeom>
          <a:noFill/>
        </p:spPr>
        <p:txBody>
          <a:bodyPr wrap="square">
            <a:spAutoFit/>
          </a:bodyPr>
          <a:lstStyle/>
          <a:p>
            <a:r>
              <a:rPr lang="en-US" altLang="en-US" sz="800" b="1"/>
              <a:t>ZF (Zero Flag) </a:t>
            </a:r>
            <a:r>
              <a:rPr lang="en-US" altLang="en-US" sz="800"/>
              <a:t>setat la 1 dacă rezultatul unei operații este zero.</a:t>
            </a:r>
          </a:p>
          <a:p>
            <a:r>
              <a:rPr lang="en-US" altLang="en-US" sz="800" b="1"/>
              <a:t>PF (Parity Flag</a:t>
            </a:r>
            <a:r>
              <a:rPr lang="en-US" altLang="en-US" sz="800"/>
              <a:t>) indică dacă rezultatul are un număr par de biți setați la 1.</a:t>
            </a:r>
          </a:p>
          <a:p>
            <a:r>
              <a:rPr lang="en-US" altLang="en-US" sz="800" b="1"/>
              <a:t>AF (Adjust Flag) </a:t>
            </a:r>
            <a:r>
              <a:rPr lang="en-US" altLang="en-US" sz="800"/>
              <a:t>folosit pentru operații aritmetice pe 4 biți (ex. BCD).</a:t>
            </a:r>
          </a:p>
          <a:p>
            <a:r>
              <a:rPr lang="en-US" altLang="en-US" sz="800" b="1"/>
              <a:t>OF (Overflow Flag) </a:t>
            </a:r>
            <a:r>
              <a:rPr lang="en-US" altLang="en-US" sz="800"/>
              <a:t>semnalează depășirea limitei la operații pe numere semnate.</a:t>
            </a:r>
          </a:p>
          <a:p>
            <a:r>
              <a:rPr lang="en-US" altLang="en-US" sz="800" b="1"/>
              <a:t>SF (Sign Flag) </a:t>
            </a:r>
            <a:r>
              <a:rPr lang="en-US" altLang="en-US" sz="800"/>
              <a:t>reflectă semnul rezultatului (1 = negativ).</a:t>
            </a:r>
          </a:p>
          <a:p>
            <a:r>
              <a:rPr lang="en-US" altLang="en-US" sz="800" b="1"/>
              <a:t>DF (Direction Flag) </a:t>
            </a:r>
            <a:r>
              <a:rPr lang="en-US" altLang="en-US" sz="800"/>
              <a:t>determină direcția operațiilor pe șiruri (0 = înainte, 1 = înapoi).</a:t>
            </a:r>
          </a:p>
          <a:p>
            <a:r>
              <a:rPr lang="en-US" altLang="en-US" sz="800" b="1"/>
              <a:t>CF (Carry Flag) </a:t>
            </a:r>
            <a:r>
              <a:rPr lang="en-US" altLang="en-US" sz="800"/>
              <a:t>semnalează un transport sau un împrumut la operații aritmetice.</a:t>
            </a:r>
          </a:p>
          <a:p>
            <a:r>
              <a:rPr lang="en-US" altLang="en-US" sz="800" b="1"/>
              <a:t>TF (Trap Flag) </a:t>
            </a:r>
            <a:r>
              <a:rPr lang="en-US" altLang="en-US" sz="800"/>
              <a:t>dacă e setat, activează execuția pas-cu-pas (debugging).</a:t>
            </a:r>
          </a:p>
          <a:p>
            <a:r>
              <a:rPr lang="en-US" altLang="en-US" sz="800" b="1"/>
              <a:t>IF (Interrupt Flag) </a:t>
            </a:r>
            <a:r>
              <a:rPr lang="en-US" altLang="en-US" sz="800"/>
              <a:t>controlează dacă întreruperile hardware sunt permise (1 = activat).</a:t>
            </a:r>
          </a:p>
        </p:txBody>
      </p:sp>
      <p:sp>
        <p:nvSpPr>
          <p:cNvPr id="41" name="TextBox 40">
            <a:extLst>
              <a:ext uri="{FF2B5EF4-FFF2-40B4-BE49-F238E27FC236}">
                <a16:creationId xmlns:a16="http://schemas.microsoft.com/office/drawing/2014/main" id="{E6A85BC9-263D-4855-0C3A-D616144C9211}"/>
              </a:ext>
            </a:extLst>
          </p:cNvPr>
          <p:cNvSpPr txBox="1"/>
          <p:nvPr/>
        </p:nvSpPr>
        <p:spPr>
          <a:xfrm>
            <a:off x="8682829" y="3775620"/>
            <a:ext cx="3186215" cy="1200329"/>
          </a:xfrm>
          <a:prstGeom prst="rect">
            <a:avLst/>
          </a:prstGeom>
          <a:noFill/>
        </p:spPr>
        <p:txBody>
          <a:bodyPr wrap="square">
            <a:spAutoFit/>
          </a:bodyPr>
          <a:lstStyle/>
          <a:p>
            <a:pPr>
              <a:buNone/>
            </a:pPr>
            <a:r>
              <a:rPr lang="en-US" sz="800"/>
              <a:t>Valorile precum </a:t>
            </a:r>
            <a:r>
              <a:rPr lang="en-US" sz="800" b="1"/>
              <a:t>GS, ES, FS, DS, CS, SS</a:t>
            </a:r>
            <a:r>
              <a:rPr lang="en-US" sz="800"/>
              <a:t> sunt </a:t>
            </a:r>
            <a:r>
              <a:rPr lang="en-US" sz="800" b="1"/>
              <a:t>registre de segment</a:t>
            </a:r>
            <a:r>
              <a:rPr lang="en-US" sz="800"/>
              <a:t> din arhitectura x86/x86-64.</a:t>
            </a:r>
          </a:p>
          <a:p>
            <a:pPr>
              <a:buFont typeface="Arial" panose="020B0604020202020204" pitchFamily="34" charset="0"/>
              <a:buChar char="•"/>
            </a:pPr>
            <a:r>
              <a:rPr lang="en-US" sz="800" b="1"/>
              <a:t> CS (Code Segment)</a:t>
            </a:r>
            <a:r>
              <a:rPr lang="en-US" sz="800"/>
              <a:t> indică segmentul unde se află codul executabil.</a:t>
            </a:r>
          </a:p>
          <a:p>
            <a:pPr>
              <a:buFont typeface="Arial" panose="020B0604020202020204" pitchFamily="34" charset="0"/>
              <a:buChar char="•"/>
            </a:pPr>
            <a:r>
              <a:rPr lang="en-US" sz="800" b="1"/>
              <a:t> DS (Data Segment)</a:t>
            </a:r>
            <a:r>
              <a:rPr lang="en-US" sz="800"/>
              <a:t> segmentul implicit pentru date.</a:t>
            </a:r>
          </a:p>
          <a:p>
            <a:pPr>
              <a:buFont typeface="Arial" panose="020B0604020202020204" pitchFamily="34" charset="0"/>
              <a:buChar char="•"/>
            </a:pPr>
            <a:r>
              <a:rPr lang="en-US" sz="800" b="1"/>
              <a:t> SS (Stack Segment)</a:t>
            </a:r>
            <a:r>
              <a:rPr lang="en-US" sz="800"/>
              <a:t> segmentul folosit pentru stivă.</a:t>
            </a:r>
          </a:p>
          <a:p>
            <a:pPr>
              <a:buFont typeface="Arial" panose="020B0604020202020204" pitchFamily="34" charset="0"/>
              <a:buChar char="•"/>
            </a:pPr>
            <a:r>
              <a:rPr lang="en-US" sz="800" b="1"/>
              <a:t> ES (Extra Segment)</a:t>
            </a:r>
            <a:r>
              <a:rPr lang="en-US" sz="800"/>
              <a:t> segment suplimentar pentru operații pe date.</a:t>
            </a:r>
          </a:p>
          <a:p>
            <a:pPr>
              <a:buFont typeface="Arial" panose="020B0604020202020204" pitchFamily="34" charset="0"/>
              <a:buChar char="•"/>
            </a:pPr>
            <a:r>
              <a:rPr lang="en-US" sz="800" b="1"/>
              <a:t> FS / GS</a:t>
            </a:r>
            <a:r>
              <a:rPr lang="en-US" sz="800"/>
              <a:t> registrii de segment speciali, folositi de sistemul de operare pentru structuri interne (în Windows, FS și GS sunt utilizate pentru Thread Environment Block (TEB) și alte date legate de thread/proces).</a:t>
            </a:r>
          </a:p>
        </p:txBody>
      </p:sp>
      <p:sp>
        <p:nvSpPr>
          <p:cNvPr id="42" name="Rectangle 41">
            <a:extLst>
              <a:ext uri="{FF2B5EF4-FFF2-40B4-BE49-F238E27FC236}">
                <a16:creationId xmlns:a16="http://schemas.microsoft.com/office/drawing/2014/main" id="{B9704D12-D934-A6B8-B7A5-059635F54480}"/>
              </a:ext>
            </a:extLst>
          </p:cNvPr>
          <p:cNvSpPr/>
          <p:nvPr/>
        </p:nvSpPr>
        <p:spPr>
          <a:xfrm>
            <a:off x="339811" y="291727"/>
            <a:ext cx="3666357" cy="6246004"/>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F4D83AE-0483-599C-5627-E2B3F363E75A}"/>
              </a:ext>
            </a:extLst>
          </p:cNvPr>
          <p:cNvSpPr/>
          <p:nvPr/>
        </p:nvSpPr>
        <p:spPr>
          <a:xfrm>
            <a:off x="4006169" y="291727"/>
            <a:ext cx="2250148" cy="733884"/>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E4A725A-B62F-B381-55BD-8CA3AFDD13A6}"/>
              </a:ext>
            </a:extLst>
          </p:cNvPr>
          <p:cNvSpPr/>
          <p:nvPr/>
        </p:nvSpPr>
        <p:spPr>
          <a:xfrm>
            <a:off x="4006169" y="4022125"/>
            <a:ext cx="2250148" cy="2515606"/>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a:extLst>
              <a:ext uri="{FF2B5EF4-FFF2-40B4-BE49-F238E27FC236}">
                <a16:creationId xmlns:a16="http://schemas.microsoft.com/office/drawing/2014/main" id="{04026AA5-C16C-78D1-377D-2A1EBE424C2A}"/>
              </a:ext>
            </a:extLst>
          </p:cNvPr>
          <p:cNvSpPr/>
          <p:nvPr/>
        </p:nvSpPr>
        <p:spPr>
          <a:xfrm>
            <a:off x="4006168" y="1025611"/>
            <a:ext cx="2184567" cy="2996514"/>
          </a:xfrm>
          <a:prstGeom prst="flowChartProcess">
            <a:avLst/>
          </a:prstGeom>
          <a:solidFill>
            <a:srgbClr val="70AD47">
              <a:lumMod val="75000"/>
              <a:alpha val="39000"/>
            </a:srgbClr>
          </a:solidFill>
          <a:ln w="5715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45" name="Rectangle 44">
            <a:extLst>
              <a:ext uri="{FF2B5EF4-FFF2-40B4-BE49-F238E27FC236}">
                <a16:creationId xmlns:a16="http://schemas.microsoft.com/office/drawing/2014/main" id="{ECAD7111-0641-001B-57F8-E333D8329363}"/>
              </a:ext>
            </a:extLst>
          </p:cNvPr>
          <p:cNvSpPr/>
          <p:nvPr/>
        </p:nvSpPr>
        <p:spPr>
          <a:xfrm>
            <a:off x="6197663" y="974246"/>
            <a:ext cx="65582" cy="3047879"/>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6BAF2EF-CB7A-D537-D0A2-1DA8A3AEAC42}"/>
              </a:ext>
            </a:extLst>
          </p:cNvPr>
          <p:cNvSpPr/>
          <p:nvPr/>
        </p:nvSpPr>
        <p:spPr>
          <a:xfrm>
            <a:off x="6494098" y="5136833"/>
            <a:ext cx="5368262" cy="58992"/>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5EBA067-9ACA-B612-FD98-5040C47B4024}"/>
              </a:ext>
            </a:extLst>
          </p:cNvPr>
          <p:cNvSpPr/>
          <p:nvPr/>
        </p:nvSpPr>
        <p:spPr>
          <a:xfrm>
            <a:off x="8485628" y="3666361"/>
            <a:ext cx="45719" cy="147843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Process 47">
            <a:extLst>
              <a:ext uri="{FF2B5EF4-FFF2-40B4-BE49-F238E27FC236}">
                <a16:creationId xmlns:a16="http://schemas.microsoft.com/office/drawing/2014/main" id="{23241119-1C96-BBB7-7E2D-F303576D92B5}"/>
              </a:ext>
            </a:extLst>
          </p:cNvPr>
          <p:cNvSpPr/>
          <p:nvPr/>
        </p:nvSpPr>
        <p:spPr>
          <a:xfrm>
            <a:off x="6488813" y="3666360"/>
            <a:ext cx="5380231" cy="2938326"/>
          </a:xfrm>
          <a:prstGeom prst="flowChartProcess">
            <a:avLst/>
          </a:prstGeom>
          <a:solidFill>
            <a:srgbClr val="70AD47">
              <a:lumMod val="75000"/>
              <a:alpha val="7000"/>
            </a:srgbClr>
          </a:solidFill>
          <a:ln w="28575"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2260660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a:t>În cazul codului malițios</a:t>
            </a:r>
            <a:br>
              <a:rPr lang="en-US"/>
            </a:br>
            <a:r>
              <a:rPr lang="pt-BR" sz="1800"/>
              <a:t>ce putem realiza cu aceste tipuri de schimbări?</a:t>
            </a:r>
            <a:endParaRPr lang="en-US" sz="1800"/>
          </a:p>
        </p:txBody>
      </p:sp>
      <p:sp>
        <p:nvSpPr>
          <p:cNvPr id="19" name="Rectangle 18"/>
          <p:cNvSpPr/>
          <p:nvPr/>
        </p:nvSpPr>
        <p:spPr>
          <a:xfrm>
            <a:off x="6332259" y="2199715"/>
            <a:ext cx="5016843" cy="4031873"/>
          </a:xfrm>
          <a:prstGeom prst="rect">
            <a:avLst/>
          </a:prstGeom>
        </p:spPr>
        <p:txBody>
          <a:bodyPr wrap="square">
            <a:spAutoFit/>
          </a:bodyPr>
          <a:lstStyle/>
          <a:p>
            <a:pPr marL="342900" indent="-342900">
              <a:buFontTx/>
              <a:buAutoNum type="arabicPeriod"/>
            </a:pPr>
            <a:r>
              <a:rPr lang="en-US" sz="1600">
                <a:solidFill>
                  <a:prstClr val="black">
                    <a:lumMod val="50000"/>
                    <a:lumOff val="50000"/>
                  </a:prstClr>
                </a:solidFill>
              </a:rPr>
              <a:t>Putem vedea legături între serverele de comandă și control (C&amp;C).</a:t>
            </a:r>
          </a:p>
          <a:p>
            <a:pPr marL="342900" indent="-342900">
              <a:buFontTx/>
              <a:buAutoNum type="arabicPeriod"/>
            </a:pPr>
            <a:endParaRPr lang="en-US" sz="1600">
              <a:solidFill>
                <a:prstClr val="black">
                  <a:lumMod val="50000"/>
                  <a:lumOff val="50000"/>
                </a:prstClr>
              </a:solidFill>
            </a:endParaRPr>
          </a:p>
          <a:p>
            <a:pPr marL="342900" indent="-342900">
              <a:buFontTx/>
              <a:buAutoNum type="arabicPeriod"/>
            </a:pPr>
            <a:r>
              <a:rPr lang="en-US" sz="1600">
                <a:solidFill>
                  <a:prstClr val="black">
                    <a:lumMod val="50000"/>
                    <a:lumOff val="50000"/>
                  </a:prstClr>
                </a:solidFill>
              </a:rPr>
              <a:t>Putem dilua infecția mașinilor din rețelele mari creând variante ale aceluiași malware (ex. poate exista o luptă in procesul de infecție; unele aplicații malware răspund la C&amp;C original, iar altele la un honeypot).</a:t>
            </a:r>
          </a:p>
          <a:p>
            <a:pPr marL="342900" indent="-342900">
              <a:buFontTx/>
              <a:buAutoNum type="arabicPeriod"/>
            </a:pPr>
            <a:endParaRPr lang="en-US" sz="1600">
              <a:solidFill>
                <a:prstClr val="black">
                  <a:lumMod val="50000"/>
                  <a:lumOff val="50000"/>
                </a:prstClr>
              </a:solidFill>
            </a:endParaRPr>
          </a:p>
          <a:p>
            <a:pPr marL="342900" indent="-342900">
              <a:buFontTx/>
              <a:buAutoNum type="arabicPeriod"/>
            </a:pPr>
            <a:r>
              <a:rPr lang="en-US" sz="1600">
                <a:solidFill>
                  <a:prstClr val="black">
                    <a:lumMod val="50000"/>
                    <a:lumOff val="50000"/>
                  </a:prstClr>
                </a:solidFill>
              </a:rPr>
              <a:t>De cele mai multe ori, există un marker pentru infecție (o serie de octeți). Odată ce o mașină este infectată cu malware-ul corectat, malware-ul original nu va infecta acea mașină (este similar cu un </a:t>
            </a:r>
            <a:r>
              <a:rPr lang="en-US" sz="1600" b="1">
                <a:solidFill>
                  <a:prstClr val="black">
                    <a:lumMod val="50000"/>
                    <a:lumOff val="50000"/>
                  </a:prstClr>
                </a:solidFill>
              </a:rPr>
              <a:t>vaccin biologic</a:t>
            </a:r>
            <a:r>
              <a:rPr lang="en-US" sz="1600">
                <a:solidFill>
                  <a:prstClr val="black">
                    <a:lumMod val="50000"/>
                    <a:lumOff val="50000"/>
                  </a:prstClr>
                </a:solidFill>
              </a:rPr>
              <a:t>).</a:t>
            </a:r>
          </a:p>
          <a:p>
            <a:pPr marL="342900" indent="-342900">
              <a:buFontTx/>
              <a:buAutoNum type="arabicPeriod"/>
            </a:pPr>
            <a:endParaRPr lang="en-US" sz="1600">
              <a:solidFill>
                <a:prstClr val="black">
                  <a:lumMod val="50000"/>
                  <a:lumOff val="50000"/>
                </a:prstClr>
              </a:solidFill>
            </a:endParaRPr>
          </a:p>
          <a:p>
            <a:pPr marL="342900" indent="-342900">
              <a:buFontTx/>
              <a:buAutoNum type="arabicPeriod"/>
            </a:pPr>
            <a:r>
              <a:rPr lang="en-US" sz="1600">
                <a:solidFill>
                  <a:prstClr val="black">
                    <a:lumMod val="50000"/>
                    <a:lumOff val="50000"/>
                  </a:prstClr>
                </a:solidFill>
              </a:rPr>
              <a:t>Abaterea de la secțiunea </a:t>
            </a:r>
            <a:r>
              <a:rPr lang="en-US" sz="1600" b="1">
                <a:solidFill>
                  <a:prstClr val="black">
                    <a:lumMod val="50000"/>
                    <a:lumOff val="50000"/>
                  </a:prstClr>
                </a:solidFill>
              </a:rPr>
              <a:t>.text </a:t>
            </a:r>
            <a:r>
              <a:rPr lang="en-US" sz="1600">
                <a:solidFill>
                  <a:prstClr val="black">
                    <a:lumMod val="50000"/>
                    <a:lumOff val="50000"/>
                  </a:prstClr>
                </a:solidFill>
              </a:rPr>
              <a:t>poate duce la confuzia unui virus dacă se așteaptă la denumirea clasica </a:t>
            </a:r>
            <a:r>
              <a:rPr lang="en-US" sz="1600" b="1">
                <a:solidFill>
                  <a:prstClr val="black">
                    <a:lumMod val="50000"/>
                    <a:lumOff val="50000"/>
                  </a:prstClr>
                </a:solidFill>
              </a:rPr>
              <a:t>.text</a:t>
            </a:r>
          </a:p>
        </p:txBody>
      </p:sp>
      <p:pic>
        <p:nvPicPr>
          <p:cNvPr id="5" name="Picture 4">
            <a:extLst>
              <a:ext uri="{FF2B5EF4-FFF2-40B4-BE49-F238E27FC236}">
                <a16:creationId xmlns:a16="http://schemas.microsoft.com/office/drawing/2014/main" id="{11FE4466-6AF2-48B4-B050-E614B582629B}"/>
              </a:ext>
            </a:extLst>
          </p:cNvPr>
          <p:cNvPicPr>
            <a:picLocks noChangeAspect="1"/>
          </p:cNvPicPr>
          <p:nvPr/>
        </p:nvPicPr>
        <p:blipFill>
          <a:blip r:embed="rId2"/>
          <a:stretch>
            <a:fillRect/>
          </a:stretch>
        </p:blipFill>
        <p:spPr>
          <a:xfrm>
            <a:off x="1866242" y="2199715"/>
            <a:ext cx="2425675" cy="2438157"/>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0CE0626-7D84-41A3-9146-31B6C7F37766}"/>
              </a:ext>
            </a:extLst>
          </p:cNvPr>
          <p:cNvPicPr>
            <a:picLocks noChangeAspect="1"/>
          </p:cNvPicPr>
          <p:nvPr/>
        </p:nvPicPr>
        <p:blipFill>
          <a:blip r:embed="rId3"/>
          <a:stretch>
            <a:fillRect/>
          </a:stretch>
        </p:blipFill>
        <p:spPr>
          <a:xfrm>
            <a:off x="1230702" y="5165816"/>
            <a:ext cx="1271080" cy="1168809"/>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782B2BE-3F4B-47E4-A63F-C4C0FBBBB5A7}"/>
              </a:ext>
            </a:extLst>
          </p:cNvPr>
          <p:cNvPicPr>
            <a:picLocks noChangeAspect="1"/>
          </p:cNvPicPr>
          <p:nvPr/>
        </p:nvPicPr>
        <p:blipFill>
          <a:blip r:embed="rId4"/>
          <a:stretch>
            <a:fillRect/>
          </a:stretch>
        </p:blipFill>
        <p:spPr>
          <a:xfrm>
            <a:off x="3747979" y="5133195"/>
            <a:ext cx="1272614" cy="1234050"/>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grpSp>
        <p:nvGrpSpPr>
          <p:cNvPr id="8" name="Group 7"/>
          <p:cNvGrpSpPr/>
          <p:nvPr/>
        </p:nvGrpSpPr>
        <p:grpSpPr>
          <a:xfrm>
            <a:off x="2615121" y="4273956"/>
            <a:ext cx="463958" cy="587515"/>
            <a:chOff x="10947211" y="1963464"/>
            <a:chExt cx="463958" cy="587515"/>
          </a:xfrm>
        </p:grpSpPr>
        <p:sp>
          <p:nvSpPr>
            <p:cNvPr id="9" name="Right Arrow 8"/>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 name="Oval 9"/>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11" name="Rectangle 10"/>
          <p:cNvSpPr/>
          <p:nvPr/>
        </p:nvSpPr>
        <p:spPr>
          <a:xfrm>
            <a:off x="5986185" y="2003304"/>
            <a:ext cx="45719" cy="45864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451104" y="4909828"/>
            <a:ext cx="5535081"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451104" y="4924650"/>
            <a:ext cx="5535081" cy="1665126"/>
          </a:xfrm>
          <a:prstGeom prst="rect">
            <a:avLst/>
          </a:prstGeom>
          <a:solidFill>
            <a:schemeClr val="tx1">
              <a:lumMod val="50000"/>
              <a:lumOff val="50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Left-Right Arrow 2"/>
          <p:cNvSpPr/>
          <p:nvPr/>
        </p:nvSpPr>
        <p:spPr>
          <a:xfrm>
            <a:off x="2757058" y="5650532"/>
            <a:ext cx="735645" cy="2681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981871" y="1415534"/>
            <a:ext cx="2759025" cy="369332"/>
          </a:xfrm>
          <a:prstGeom prst="rect">
            <a:avLst/>
          </a:prstGeom>
        </p:spPr>
        <p:txBody>
          <a:bodyPr wrap="none">
            <a:spAutoFit/>
          </a:bodyPr>
          <a:lstStyle/>
          <a:p>
            <a:r>
              <a:rPr lang="en-US">
                <a:solidFill>
                  <a:schemeClr val="bg1"/>
                </a:solidFill>
              </a:rPr>
              <a:t>Câteva activități de ghidare:</a:t>
            </a:r>
          </a:p>
        </p:txBody>
      </p:sp>
    </p:spTree>
    <p:extLst>
      <p:ext uri="{BB962C8B-B14F-4D97-AF65-F5344CB8AC3E}">
        <p14:creationId xmlns:p14="http://schemas.microsoft.com/office/powerpoint/2010/main" val="2198875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3891B-A6E4-C3CA-90A6-C1691ABE5165}"/>
            </a:ext>
          </a:extLst>
        </p:cNvPr>
        <p:cNvGrpSpPr/>
        <p:nvPr/>
      </p:nvGrpSpPr>
      <p:grpSpPr>
        <a:xfrm>
          <a:off x="0" y="0"/>
          <a:ext cx="0" cy="0"/>
          <a:chOff x="0" y="0"/>
          <a:chExt cx="0" cy="0"/>
        </a:xfrm>
      </p:grpSpPr>
      <p:sp>
        <p:nvSpPr>
          <p:cNvPr id="22" name="Flowchart: Process 21">
            <a:extLst>
              <a:ext uri="{FF2B5EF4-FFF2-40B4-BE49-F238E27FC236}">
                <a16:creationId xmlns:a16="http://schemas.microsoft.com/office/drawing/2014/main" id="{DA7D3934-991F-A6A0-E28B-275CD23EFFB2}"/>
              </a:ext>
            </a:extLst>
          </p:cNvPr>
          <p:cNvSpPr/>
          <p:nvPr/>
        </p:nvSpPr>
        <p:spPr>
          <a:xfrm>
            <a:off x="156742" y="90457"/>
            <a:ext cx="11943399" cy="664854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42C09FE-243E-655C-E658-B56D6F4FE746}"/>
              </a:ext>
            </a:extLst>
          </p:cNvPr>
          <p:cNvPicPr>
            <a:picLocks noChangeAspect="1"/>
          </p:cNvPicPr>
          <p:nvPr/>
        </p:nvPicPr>
        <p:blipFill>
          <a:blip r:embed="rId3"/>
          <a:stretch>
            <a:fillRect/>
          </a:stretch>
        </p:blipFill>
        <p:spPr>
          <a:xfrm>
            <a:off x="339811" y="291727"/>
            <a:ext cx="5900351" cy="6246004"/>
          </a:xfrm>
          <a:prstGeom prst="rect">
            <a:avLst/>
          </a:prstGeom>
        </p:spPr>
      </p:pic>
      <p:sp>
        <p:nvSpPr>
          <p:cNvPr id="4" name="TextBox 3">
            <a:extLst>
              <a:ext uri="{FF2B5EF4-FFF2-40B4-BE49-F238E27FC236}">
                <a16:creationId xmlns:a16="http://schemas.microsoft.com/office/drawing/2014/main" id="{BA556518-9C44-07EB-FBA1-179CE0C965EE}"/>
              </a:ext>
            </a:extLst>
          </p:cNvPr>
          <p:cNvSpPr txBox="1"/>
          <p:nvPr/>
        </p:nvSpPr>
        <p:spPr>
          <a:xfrm>
            <a:off x="6684797" y="416700"/>
            <a:ext cx="5440058" cy="923330"/>
          </a:xfrm>
          <a:prstGeom prst="rect">
            <a:avLst/>
          </a:prstGeom>
          <a:noFill/>
        </p:spPr>
        <p:txBody>
          <a:bodyPr wrap="square">
            <a:spAutoFit/>
          </a:bodyPr>
          <a:lstStyle/>
          <a:p>
            <a:r>
              <a:rPr lang="en-US" sz="5400">
                <a:solidFill>
                  <a:schemeClr val="tx1">
                    <a:lumMod val="75000"/>
                    <a:lumOff val="25000"/>
                  </a:schemeClr>
                </a:solidFill>
                <a:latin typeface="Agency FB" panose="020B0503020202020204" pitchFamily="34" charset="0"/>
              </a:rPr>
              <a:t>X64dbg User Interface</a:t>
            </a:r>
          </a:p>
        </p:txBody>
      </p:sp>
      <p:sp>
        <p:nvSpPr>
          <p:cNvPr id="5" name="TextBox 4">
            <a:extLst>
              <a:ext uri="{FF2B5EF4-FFF2-40B4-BE49-F238E27FC236}">
                <a16:creationId xmlns:a16="http://schemas.microsoft.com/office/drawing/2014/main" id="{BD84B6FF-8B83-0615-743C-6F2F89FA811F}"/>
              </a:ext>
            </a:extLst>
          </p:cNvPr>
          <p:cNvSpPr txBox="1"/>
          <p:nvPr/>
        </p:nvSpPr>
        <p:spPr>
          <a:xfrm>
            <a:off x="8484458" y="1545280"/>
            <a:ext cx="1598656" cy="369332"/>
          </a:xfrm>
          <a:prstGeom prst="rect">
            <a:avLst/>
          </a:prstGeom>
          <a:noFill/>
        </p:spPr>
        <p:txBody>
          <a:bodyPr wrap="square">
            <a:spAutoFit/>
          </a:bodyPr>
          <a:lstStyle/>
          <a:p>
            <a:r>
              <a:rPr lang="en-US"/>
              <a:t>Stack Window</a:t>
            </a:r>
          </a:p>
        </p:txBody>
      </p:sp>
      <p:sp>
        <p:nvSpPr>
          <p:cNvPr id="8" name="TextBox 7">
            <a:extLst>
              <a:ext uri="{FF2B5EF4-FFF2-40B4-BE49-F238E27FC236}">
                <a16:creationId xmlns:a16="http://schemas.microsoft.com/office/drawing/2014/main" id="{AA63B010-C938-47FF-4AE3-23130038F36C}"/>
              </a:ext>
            </a:extLst>
          </p:cNvPr>
          <p:cNvSpPr txBox="1"/>
          <p:nvPr/>
        </p:nvSpPr>
        <p:spPr>
          <a:xfrm>
            <a:off x="6314303" y="1951731"/>
            <a:ext cx="5720955" cy="369332"/>
          </a:xfrm>
          <a:prstGeom prst="rect">
            <a:avLst/>
          </a:prstGeom>
          <a:noFill/>
        </p:spPr>
        <p:txBody>
          <a:bodyPr wrap="square">
            <a:spAutoFit/>
          </a:bodyPr>
          <a:lstStyle/>
          <a:p>
            <a:pPr algn="ctr"/>
            <a:r>
              <a:rPr lang="it-IT"/>
              <a:t>Conținut brut al stivei (argumente, valori locale)</a:t>
            </a:r>
            <a:endParaRPr lang="en-US"/>
          </a:p>
        </p:txBody>
      </p:sp>
      <p:sp>
        <p:nvSpPr>
          <p:cNvPr id="10" name="TextBox 9">
            <a:extLst>
              <a:ext uri="{FF2B5EF4-FFF2-40B4-BE49-F238E27FC236}">
                <a16:creationId xmlns:a16="http://schemas.microsoft.com/office/drawing/2014/main" id="{6DF9F9F3-07B7-1F18-F923-C70834C7F6F0}"/>
              </a:ext>
            </a:extLst>
          </p:cNvPr>
          <p:cNvSpPr txBox="1"/>
          <p:nvPr/>
        </p:nvSpPr>
        <p:spPr>
          <a:xfrm>
            <a:off x="6684797" y="2762243"/>
            <a:ext cx="5080686" cy="1569660"/>
          </a:xfrm>
          <a:prstGeom prst="rect">
            <a:avLst/>
          </a:prstGeom>
          <a:noFill/>
        </p:spPr>
        <p:txBody>
          <a:bodyPr wrap="square">
            <a:spAutoFit/>
          </a:bodyPr>
          <a:lstStyle/>
          <a:p>
            <a:pPr algn="just"/>
            <a:r>
              <a:rPr lang="en-US" sz="1200"/>
              <a:t>Această fereastră afișează conținutul stivei procesului, adică zona de memorie unde sunt plasate adrese de retur, variabile locale și parametrii funcțiilor apelate. Fiecare linie corespunde unei adrese din stivă, iar valorile afișate permit urmărirea succesiunii apelurilor și a modului în care programul gestionează execuția funcțiilor. În analiza unui executabil, fereastra Stack este esențială pentru a înțelege cum se transmit parametrii, cum se realizează salturile în cod și pentru a identifica eventuale suprascrieri de memorie sau exploatări de tip buffer overflow.</a:t>
            </a:r>
          </a:p>
        </p:txBody>
      </p:sp>
      <p:sp>
        <p:nvSpPr>
          <p:cNvPr id="11" name="Rectangle 10">
            <a:extLst>
              <a:ext uri="{FF2B5EF4-FFF2-40B4-BE49-F238E27FC236}">
                <a16:creationId xmlns:a16="http://schemas.microsoft.com/office/drawing/2014/main" id="{421B8549-84E8-EF02-C4B7-D899F14B1F95}"/>
              </a:ext>
            </a:extLst>
          </p:cNvPr>
          <p:cNvSpPr/>
          <p:nvPr/>
        </p:nvSpPr>
        <p:spPr>
          <a:xfrm>
            <a:off x="339811" y="291727"/>
            <a:ext cx="3666357" cy="6246004"/>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8D649A-1557-52C2-F662-00F369823507}"/>
              </a:ext>
            </a:extLst>
          </p:cNvPr>
          <p:cNvSpPr/>
          <p:nvPr/>
        </p:nvSpPr>
        <p:spPr>
          <a:xfrm>
            <a:off x="4006169" y="291727"/>
            <a:ext cx="2233994" cy="3575938"/>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3DEE0A-1CEE-AD78-A082-4E0967A22632}"/>
              </a:ext>
            </a:extLst>
          </p:cNvPr>
          <p:cNvSpPr/>
          <p:nvPr/>
        </p:nvSpPr>
        <p:spPr>
          <a:xfrm>
            <a:off x="4006169" y="4615249"/>
            <a:ext cx="2233994" cy="1922482"/>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a:extLst>
              <a:ext uri="{FF2B5EF4-FFF2-40B4-BE49-F238E27FC236}">
                <a16:creationId xmlns:a16="http://schemas.microsoft.com/office/drawing/2014/main" id="{4EDFAE01-639D-39B5-7339-985E70B9D250}"/>
              </a:ext>
            </a:extLst>
          </p:cNvPr>
          <p:cNvSpPr/>
          <p:nvPr/>
        </p:nvSpPr>
        <p:spPr>
          <a:xfrm>
            <a:off x="4006169" y="3867665"/>
            <a:ext cx="2233994" cy="747584"/>
          </a:xfrm>
          <a:prstGeom prst="flowChartProcess">
            <a:avLst/>
          </a:prstGeom>
          <a:solidFill>
            <a:srgbClr val="70AD47">
              <a:lumMod val="75000"/>
              <a:alpha val="39000"/>
            </a:srgbClr>
          </a:solidFill>
          <a:ln w="5715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3870724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51A20-15C1-60E2-10D8-6B439A81244F}"/>
            </a:ext>
          </a:extLst>
        </p:cNvPr>
        <p:cNvGrpSpPr/>
        <p:nvPr/>
      </p:nvGrpSpPr>
      <p:grpSpPr>
        <a:xfrm>
          <a:off x="0" y="0"/>
          <a:ext cx="0" cy="0"/>
          <a:chOff x="0" y="0"/>
          <a:chExt cx="0" cy="0"/>
        </a:xfrm>
      </p:grpSpPr>
      <p:sp>
        <p:nvSpPr>
          <p:cNvPr id="22" name="Flowchart: Process 21">
            <a:extLst>
              <a:ext uri="{FF2B5EF4-FFF2-40B4-BE49-F238E27FC236}">
                <a16:creationId xmlns:a16="http://schemas.microsoft.com/office/drawing/2014/main" id="{F3212DEE-909C-090B-9A8A-B9C3B6C626F7}"/>
              </a:ext>
            </a:extLst>
          </p:cNvPr>
          <p:cNvSpPr/>
          <p:nvPr/>
        </p:nvSpPr>
        <p:spPr>
          <a:xfrm>
            <a:off x="156742" y="90457"/>
            <a:ext cx="11943399" cy="664854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7A6DEAD-AC46-1EF1-F54B-B3EB919B90A7}"/>
              </a:ext>
            </a:extLst>
          </p:cNvPr>
          <p:cNvPicPr>
            <a:picLocks noChangeAspect="1"/>
          </p:cNvPicPr>
          <p:nvPr/>
        </p:nvPicPr>
        <p:blipFill>
          <a:blip r:embed="rId3"/>
          <a:stretch>
            <a:fillRect/>
          </a:stretch>
        </p:blipFill>
        <p:spPr>
          <a:xfrm>
            <a:off x="339811" y="291727"/>
            <a:ext cx="5900351" cy="6246004"/>
          </a:xfrm>
          <a:prstGeom prst="rect">
            <a:avLst/>
          </a:prstGeom>
        </p:spPr>
      </p:pic>
      <p:sp>
        <p:nvSpPr>
          <p:cNvPr id="4" name="TextBox 3">
            <a:extLst>
              <a:ext uri="{FF2B5EF4-FFF2-40B4-BE49-F238E27FC236}">
                <a16:creationId xmlns:a16="http://schemas.microsoft.com/office/drawing/2014/main" id="{46361F40-EE0A-FBC1-6AC1-A12A3BA2E6C5}"/>
              </a:ext>
            </a:extLst>
          </p:cNvPr>
          <p:cNvSpPr txBox="1"/>
          <p:nvPr/>
        </p:nvSpPr>
        <p:spPr>
          <a:xfrm>
            <a:off x="6684797" y="416700"/>
            <a:ext cx="5440058" cy="923330"/>
          </a:xfrm>
          <a:prstGeom prst="rect">
            <a:avLst/>
          </a:prstGeom>
          <a:noFill/>
        </p:spPr>
        <p:txBody>
          <a:bodyPr wrap="square">
            <a:spAutoFit/>
          </a:bodyPr>
          <a:lstStyle/>
          <a:p>
            <a:r>
              <a:rPr lang="en-US" sz="5400">
                <a:solidFill>
                  <a:schemeClr val="tx1">
                    <a:lumMod val="75000"/>
                    <a:lumOff val="25000"/>
                  </a:schemeClr>
                </a:solidFill>
                <a:latin typeface="Agency FB" panose="020B0503020202020204" pitchFamily="34" charset="0"/>
              </a:rPr>
              <a:t>X64dbg User Interface</a:t>
            </a:r>
          </a:p>
        </p:txBody>
      </p:sp>
      <p:sp>
        <p:nvSpPr>
          <p:cNvPr id="5" name="TextBox 4">
            <a:extLst>
              <a:ext uri="{FF2B5EF4-FFF2-40B4-BE49-F238E27FC236}">
                <a16:creationId xmlns:a16="http://schemas.microsoft.com/office/drawing/2014/main" id="{7C1125E4-245A-5242-71A2-F1659665D720}"/>
              </a:ext>
            </a:extLst>
          </p:cNvPr>
          <p:cNvSpPr txBox="1"/>
          <p:nvPr/>
        </p:nvSpPr>
        <p:spPr>
          <a:xfrm>
            <a:off x="8789254" y="1526745"/>
            <a:ext cx="1275324" cy="369332"/>
          </a:xfrm>
          <a:prstGeom prst="rect">
            <a:avLst/>
          </a:prstGeom>
          <a:noFill/>
        </p:spPr>
        <p:txBody>
          <a:bodyPr wrap="square">
            <a:spAutoFit/>
          </a:bodyPr>
          <a:lstStyle/>
          <a:p>
            <a:r>
              <a:rPr lang="en-US"/>
              <a:t>Call Stack </a:t>
            </a:r>
          </a:p>
        </p:txBody>
      </p:sp>
      <p:sp>
        <p:nvSpPr>
          <p:cNvPr id="8" name="TextBox 7">
            <a:extLst>
              <a:ext uri="{FF2B5EF4-FFF2-40B4-BE49-F238E27FC236}">
                <a16:creationId xmlns:a16="http://schemas.microsoft.com/office/drawing/2014/main" id="{15D1103C-34AD-2DAE-0503-216223BEEE45}"/>
              </a:ext>
            </a:extLst>
          </p:cNvPr>
          <p:cNvSpPr txBox="1"/>
          <p:nvPr/>
        </p:nvSpPr>
        <p:spPr>
          <a:xfrm>
            <a:off x="6240161" y="2065620"/>
            <a:ext cx="5859979" cy="369332"/>
          </a:xfrm>
          <a:prstGeom prst="rect">
            <a:avLst/>
          </a:prstGeom>
          <a:noFill/>
        </p:spPr>
        <p:txBody>
          <a:bodyPr wrap="square">
            <a:spAutoFit/>
          </a:bodyPr>
          <a:lstStyle/>
          <a:p>
            <a:pPr algn="ctr"/>
            <a:r>
              <a:rPr lang="pt-BR"/>
              <a:t>Lista apelurilor de funcții și adresele de return.</a:t>
            </a:r>
            <a:endParaRPr lang="en-US"/>
          </a:p>
        </p:txBody>
      </p:sp>
      <p:sp>
        <p:nvSpPr>
          <p:cNvPr id="10" name="TextBox 9">
            <a:extLst>
              <a:ext uri="{FF2B5EF4-FFF2-40B4-BE49-F238E27FC236}">
                <a16:creationId xmlns:a16="http://schemas.microsoft.com/office/drawing/2014/main" id="{2D530C71-206A-1451-ADA7-2941F06C061F}"/>
              </a:ext>
            </a:extLst>
          </p:cNvPr>
          <p:cNvSpPr txBox="1"/>
          <p:nvPr/>
        </p:nvSpPr>
        <p:spPr>
          <a:xfrm>
            <a:off x="6684797" y="2752451"/>
            <a:ext cx="5023023" cy="1569660"/>
          </a:xfrm>
          <a:prstGeom prst="rect">
            <a:avLst/>
          </a:prstGeom>
          <a:noFill/>
        </p:spPr>
        <p:txBody>
          <a:bodyPr wrap="square">
            <a:spAutoFit/>
          </a:bodyPr>
          <a:lstStyle/>
          <a:p>
            <a:pPr algn="just"/>
            <a:r>
              <a:rPr lang="en-US" sz="1200"/>
              <a:t>Această zonă arată succesiunea apelurilor de funcții efectuate până la punctul curent de execuție. Fiecare linie indică o adresă de retur și, atunci când este posibil, numele funcției sau modulului asociat. Call Stack-ul este util pentru a înțelege contextul în care se află programul, ordinea apelurilor și pentru a reconstrui traseul execuției. În analiza executabilelor, această vizualizare este esențială pentru depistarea funcțiilor critice, urmărirea fluxului logic și identificarea eventualelor vulnerabilități ce țin de gestionarea apelurilor și a memoriei.</a:t>
            </a:r>
          </a:p>
        </p:txBody>
      </p:sp>
      <p:sp>
        <p:nvSpPr>
          <p:cNvPr id="11" name="Rectangle 10">
            <a:extLst>
              <a:ext uri="{FF2B5EF4-FFF2-40B4-BE49-F238E27FC236}">
                <a16:creationId xmlns:a16="http://schemas.microsoft.com/office/drawing/2014/main" id="{99E62CB0-E87F-9399-CADC-E570E6C03E7C}"/>
              </a:ext>
            </a:extLst>
          </p:cNvPr>
          <p:cNvSpPr/>
          <p:nvPr/>
        </p:nvSpPr>
        <p:spPr>
          <a:xfrm>
            <a:off x="339811" y="291727"/>
            <a:ext cx="3666357" cy="6246004"/>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81980A-F3C7-483D-B3C1-C420D4FEBF92}"/>
              </a:ext>
            </a:extLst>
          </p:cNvPr>
          <p:cNvSpPr/>
          <p:nvPr/>
        </p:nvSpPr>
        <p:spPr>
          <a:xfrm>
            <a:off x="4006168" y="291727"/>
            <a:ext cx="2233992" cy="4286450"/>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FCCE77-212F-05DA-AC93-83135AE50F11}"/>
              </a:ext>
            </a:extLst>
          </p:cNvPr>
          <p:cNvSpPr/>
          <p:nvPr/>
        </p:nvSpPr>
        <p:spPr>
          <a:xfrm>
            <a:off x="4006168" y="6209270"/>
            <a:ext cx="2233992" cy="328461"/>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a:extLst>
              <a:ext uri="{FF2B5EF4-FFF2-40B4-BE49-F238E27FC236}">
                <a16:creationId xmlns:a16="http://schemas.microsoft.com/office/drawing/2014/main" id="{39B324F5-6DE4-65BA-F9D4-B9EB4CBA516C}"/>
              </a:ext>
            </a:extLst>
          </p:cNvPr>
          <p:cNvSpPr/>
          <p:nvPr/>
        </p:nvSpPr>
        <p:spPr>
          <a:xfrm>
            <a:off x="4006169" y="4578177"/>
            <a:ext cx="2233994" cy="1631093"/>
          </a:xfrm>
          <a:prstGeom prst="flowChartProcess">
            <a:avLst/>
          </a:prstGeom>
          <a:solidFill>
            <a:srgbClr val="70AD47">
              <a:lumMod val="75000"/>
              <a:alpha val="39000"/>
            </a:srgbClr>
          </a:solidFill>
          <a:ln w="5715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2354625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21820-4229-D426-EE82-1794C29DF974}"/>
            </a:ext>
          </a:extLst>
        </p:cNvPr>
        <p:cNvGrpSpPr/>
        <p:nvPr/>
      </p:nvGrpSpPr>
      <p:grpSpPr>
        <a:xfrm>
          <a:off x="0" y="0"/>
          <a:ext cx="0" cy="0"/>
          <a:chOff x="0" y="0"/>
          <a:chExt cx="0" cy="0"/>
        </a:xfrm>
      </p:grpSpPr>
      <p:sp>
        <p:nvSpPr>
          <p:cNvPr id="22" name="Flowchart: Process 21">
            <a:extLst>
              <a:ext uri="{FF2B5EF4-FFF2-40B4-BE49-F238E27FC236}">
                <a16:creationId xmlns:a16="http://schemas.microsoft.com/office/drawing/2014/main" id="{8ED8C8BE-C520-BBA7-62C2-01417607454B}"/>
              </a:ext>
            </a:extLst>
          </p:cNvPr>
          <p:cNvSpPr/>
          <p:nvPr/>
        </p:nvSpPr>
        <p:spPr>
          <a:xfrm>
            <a:off x="156742" y="90457"/>
            <a:ext cx="11943399" cy="664854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56E0322-1C29-7E3C-FB07-C663FAF2B4A4}"/>
              </a:ext>
            </a:extLst>
          </p:cNvPr>
          <p:cNvPicPr>
            <a:picLocks noChangeAspect="1"/>
          </p:cNvPicPr>
          <p:nvPr/>
        </p:nvPicPr>
        <p:blipFill>
          <a:blip r:embed="rId3"/>
          <a:stretch>
            <a:fillRect/>
          </a:stretch>
        </p:blipFill>
        <p:spPr>
          <a:xfrm>
            <a:off x="339811" y="291727"/>
            <a:ext cx="5900351" cy="6246004"/>
          </a:xfrm>
          <a:prstGeom prst="rect">
            <a:avLst/>
          </a:prstGeom>
        </p:spPr>
      </p:pic>
      <p:sp>
        <p:nvSpPr>
          <p:cNvPr id="4" name="TextBox 3">
            <a:extLst>
              <a:ext uri="{FF2B5EF4-FFF2-40B4-BE49-F238E27FC236}">
                <a16:creationId xmlns:a16="http://schemas.microsoft.com/office/drawing/2014/main" id="{BD1C1C55-96F5-3A4F-DACD-407C4A191D6D}"/>
              </a:ext>
            </a:extLst>
          </p:cNvPr>
          <p:cNvSpPr txBox="1"/>
          <p:nvPr/>
        </p:nvSpPr>
        <p:spPr>
          <a:xfrm>
            <a:off x="6684797" y="416700"/>
            <a:ext cx="5440058" cy="923330"/>
          </a:xfrm>
          <a:prstGeom prst="rect">
            <a:avLst/>
          </a:prstGeom>
          <a:noFill/>
        </p:spPr>
        <p:txBody>
          <a:bodyPr wrap="square">
            <a:spAutoFit/>
          </a:bodyPr>
          <a:lstStyle/>
          <a:p>
            <a:r>
              <a:rPr lang="en-US" sz="5400">
                <a:solidFill>
                  <a:schemeClr val="tx1">
                    <a:lumMod val="75000"/>
                    <a:lumOff val="25000"/>
                  </a:schemeClr>
                </a:solidFill>
                <a:latin typeface="Agency FB" panose="020B0503020202020204" pitchFamily="34" charset="0"/>
              </a:rPr>
              <a:t>X64dbg User Interface</a:t>
            </a:r>
          </a:p>
        </p:txBody>
      </p:sp>
      <p:sp>
        <p:nvSpPr>
          <p:cNvPr id="5" name="TextBox 4">
            <a:extLst>
              <a:ext uri="{FF2B5EF4-FFF2-40B4-BE49-F238E27FC236}">
                <a16:creationId xmlns:a16="http://schemas.microsoft.com/office/drawing/2014/main" id="{5970DEBD-9F4D-ECAE-8F97-DF4AC79CD34E}"/>
              </a:ext>
            </a:extLst>
          </p:cNvPr>
          <p:cNvSpPr txBox="1"/>
          <p:nvPr/>
        </p:nvSpPr>
        <p:spPr>
          <a:xfrm>
            <a:off x="8459745" y="1481607"/>
            <a:ext cx="1555407" cy="369332"/>
          </a:xfrm>
          <a:prstGeom prst="rect">
            <a:avLst/>
          </a:prstGeom>
          <a:noFill/>
        </p:spPr>
        <p:txBody>
          <a:bodyPr wrap="square">
            <a:spAutoFit/>
          </a:bodyPr>
          <a:lstStyle/>
          <a:p>
            <a:r>
              <a:rPr lang="en-US"/>
              <a:t>Dumps (Heap)</a:t>
            </a:r>
          </a:p>
        </p:txBody>
      </p:sp>
      <p:sp>
        <p:nvSpPr>
          <p:cNvPr id="8" name="TextBox 7">
            <a:extLst>
              <a:ext uri="{FF2B5EF4-FFF2-40B4-BE49-F238E27FC236}">
                <a16:creationId xmlns:a16="http://schemas.microsoft.com/office/drawing/2014/main" id="{6B3359A3-016F-75FC-CAF9-D39FE001D295}"/>
              </a:ext>
            </a:extLst>
          </p:cNvPr>
          <p:cNvSpPr txBox="1"/>
          <p:nvPr/>
        </p:nvSpPr>
        <p:spPr>
          <a:xfrm>
            <a:off x="6653751" y="2029735"/>
            <a:ext cx="5167393" cy="1754326"/>
          </a:xfrm>
          <a:prstGeom prst="rect">
            <a:avLst/>
          </a:prstGeom>
          <a:noFill/>
        </p:spPr>
        <p:txBody>
          <a:bodyPr wrap="square">
            <a:spAutoFit/>
          </a:bodyPr>
          <a:lstStyle/>
          <a:p>
            <a:pPr algn="just"/>
            <a:r>
              <a:rPr lang="en-US" sz="1200" b="1"/>
              <a:t>Zona de Dump, este cea mai importantă zonă pentru inginerie inversă!</a:t>
            </a:r>
            <a:r>
              <a:rPr lang="en-US" sz="1200"/>
              <a:t> Aici se afișează conținutul memoriei procesului sub două forme: în stânga valorile hexazecimale, iar în dreapta echivalentul ASCII acolo unde este posibil. Fereastra permite utilizatorului să vizualizeze și să inspecteze datele încărcate în anumite adrese, cum ar fi șiruri de caractere, pointeri, structuri sau instrucțiuni codificate. În analiza unui executabil, Dump-ul este esențial pentru a observa direct cum sunt stocate și manipulate datele în memorie, fiind un instrument indispensabil în ingineria inversă și detectarea tehnicilor de obfuscare sau criptare.</a:t>
            </a:r>
          </a:p>
        </p:txBody>
      </p:sp>
      <p:sp>
        <p:nvSpPr>
          <p:cNvPr id="9" name="Rectangle 8">
            <a:extLst>
              <a:ext uri="{FF2B5EF4-FFF2-40B4-BE49-F238E27FC236}">
                <a16:creationId xmlns:a16="http://schemas.microsoft.com/office/drawing/2014/main" id="{BE49F802-282D-D741-513E-8529F8D6A2A0}"/>
              </a:ext>
            </a:extLst>
          </p:cNvPr>
          <p:cNvSpPr/>
          <p:nvPr/>
        </p:nvSpPr>
        <p:spPr>
          <a:xfrm>
            <a:off x="339811" y="291727"/>
            <a:ext cx="5900351" cy="4311164"/>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304644-19A1-1923-65F2-226949D5BC01}"/>
              </a:ext>
            </a:extLst>
          </p:cNvPr>
          <p:cNvSpPr/>
          <p:nvPr/>
        </p:nvSpPr>
        <p:spPr>
          <a:xfrm>
            <a:off x="4139514" y="4602891"/>
            <a:ext cx="2100648" cy="1934841"/>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2CFE5D-7F45-841F-4B07-24446C961521}"/>
              </a:ext>
            </a:extLst>
          </p:cNvPr>
          <p:cNvSpPr/>
          <p:nvPr/>
        </p:nvSpPr>
        <p:spPr>
          <a:xfrm>
            <a:off x="339810" y="6203092"/>
            <a:ext cx="3799703" cy="334638"/>
          </a:xfrm>
          <a:prstGeom prst="rect">
            <a:avLst/>
          </a:prstGeom>
          <a:solidFill>
            <a:schemeClr val="tx1">
              <a:lumMod val="95000"/>
              <a:lumOff val="5000"/>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a:extLst>
              <a:ext uri="{FF2B5EF4-FFF2-40B4-BE49-F238E27FC236}">
                <a16:creationId xmlns:a16="http://schemas.microsoft.com/office/drawing/2014/main" id="{52F6FDF0-ABF5-F36D-6FD7-EAC8094677D5}"/>
              </a:ext>
            </a:extLst>
          </p:cNvPr>
          <p:cNvSpPr/>
          <p:nvPr/>
        </p:nvSpPr>
        <p:spPr>
          <a:xfrm>
            <a:off x="339811" y="4602891"/>
            <a:ext cx="3799703" cy="1600201"/>
          </a:xfrm>
          <a:prstGeom prst="flowChartProcess">
            <a:avLst/>
          </a:prstGeom>
          <a:solidFill>
            <a:srgbClr val="70AD47">
              <a:lumMod val="75000"/>
              <a:alpha val="39000"/>
            </a:srgbClr>
          </a:solidFill>
          <a:ln w="5715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2457185145"/>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13628</TotalTime>
  <Words>4070</Words>
  <Application>Microsoft Office PowerPoint</Application>
  <PresentationFormat>Widescreen</PresentationFormat>
  <Paragraphs>566</Paragraphs>
  <Slides>61</Slides>
  <Notes>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61</vt:i4>
      </vt:variant>
    </vt:vector>
  </HeadingPairs>
  <TitlesOfParts>
    <vt:vector size="72" baseType="lpstr">
      <vt:lpstr>Agency FB</vt:lpstr>
      <vt:lpstr>Arial</vt:lpstr>
      <vt:lpstr>Calibri</vt:lpstr>
      <vt:lpstr>Calibri Light</vt:lpstr>
      <vt:lpstr>Consolas</vt:lpstr>
      <vt:lpstr>Gill Sans MT</vt:lpstr>
      <vt:lpstr>Impact</vt:lpstr>
      <vt:lpstr>Wingdings 2</vt:lpstr>
      <vt:lpstr>Office Theme</vt:lpstr>
      <vt:lpstr>1_Main Event</vt:lpstr>
      <vt:lpstr>Dividend</vt:lpstr>
      <vt:lpstr>C.8 Dezasamblare și Patching cu X96dbg</vt:lpstr>
      <vt:lpstr>Principalele părți ale prezentării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C.8.1 Identificarea parolelor ascunse in executabile</vt:lpstr>
      <vt:lpstr>Aplicație protejată prin parolă Ce vedem când executăm fișierul și cum funcționează?</vt:lpstr>
      <vt:lpstr>PowerPoint Presentation</vt:lpstr>
      <vt:lpstr>PowerPoint Presentation</vt:lpstr>
      <vt:lpstr>PowerPoint Presentation</vt:lpstr>
      <vt:lpstr>PowerPoint Presentation</vt:lpstr>
      <vt:lpstr>Editare parolă menținerea dimensiunii este importantă</vt:lpstr>
      <vt:lpstr>PowerPoint Presentation</vt:lpstr>
      <vt:lpstr>PowerPoint Presentation</vt:lpstr>
      <vt:lpstr>Parolă schimbată Testăm noul executabil</vt:lpstr>
      <vt:lpstr>C.8.2 Adăugarea de cod mașină</vt:lpstr>
      <vt:lpstr>“Peștera în cod” (code cave) sau cum să adăugați cod mașină in executabile</vt:lpstr>
      <vt:lpstr>PowerPoint Presentation</vt:lpstr>
      <vt:lpstr>PowerPoint Presentation</vt:lpstr>
      <vt:lpstr>PowerPoint Presentation</vt:lpstr>
      <vt:lpstr>PowerPoint Presentation</vt:lpstr>
      <vt:lpstr>De ce există spațiu liber după cod în .text?</vt:lpstr>
      <vt:lpstr>Dacă .text conține 4097 bytes de cod, ce dimensiune va avea secțiunea .text în fișierul PE?</vt:lpstr>
      <vt:lpstr>PowerPoint Presentation</vt:lpstr>
      <vt:lpstr>PowerPoint Presentation</vt:lpstr>
      <vt:lpstr>PowerPoint Presentation</vt:lpstr>
      <vt:lpstr>PowerPoint Presentation</vt:lpstr>
      <vt:lpstr>PowerPoint Presentation</vt:lpstr>
      <vt:lpstr>PowerPoint Presentation</vt:lpstr>
      <vt:lpstr>“Peștera în cod” (code cave) acum, în loc de instrucțiuni nop, putem scrie cod</vt:lpstr>
      <vt:lpstr>C.8.3 Modificare entry point și inserție de cod mașină</vt:lpstr>
      <vt:lpstr>Modificare entry point  punctul de intrare către alt segment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C.8.4 Adaugarea de structuri de date in executabile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C.8.5 modificări de adrese către alte argumente</vt:lpstr>
      <vt:lpstr>PowerPoint Presentation</vt:lpstr>
      <vt:lpstr>PowerPoint Presentation</vt:lpstr>
      <vt:lpstr>PowerPoint Presentation</vt:lpstr>
      <vt:lpstr>În cazul codului malițios ce putem realiza cu aceste tipuri de schimbări?</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 Evolutia malware si a solutiilor de securitate</dc:title>
  <dc:creator>Dr. Paul A. Gagniuc</dc:creator>
  <cp:lastModifiedBy>Office</cp:lastModifiedBy>
  <cp:revision>1329</cp:revision>
  <dcterms:created xsi:type="dcterms:W3CDTF">2024-01-23T11:52:18Z</dcterms:created>
  <dcterms:modified xsi:type="dcterms:W3CDTF">2025-09-04T22:32:13Z</dcterms:modified>
</cp:coreProperties>
</file>